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2" r:id="rId13"/>
    <p:sldId id="268" r:id="rId14"/>
    <p:sldId id="269" r:id="rId15"/>
  </p:sldIdLst>
  <p:sldSz cx="18288000" cy="10287000"/>
  <p:notesSz cx="6858000" cy="9144000"/>
  <p:embeddedFontLst>
    <p:embeddedFont>
      <p:font typeface="Merriweather Bold" panose="020B0604020202020204" charset="0"/>
      <p:regular r:id="rId17"/>
    </p:embeddedFont>
    <p:embeddedFont>
      <p:font typeface="Open Sans" panose="020B0606030504020204" pitchFamily="34" charset="0"/>
      <p:regular r:id="rId18"/>
    </p:embeddedFont>
    <p:embeddedFont>
      <p:font typeface="Open Sans 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 autoAdjust="0"/>
    <p:restoredTop sz="95196" autoAdjust="0"/>
  </p:normalViewPr>
  <p:slideViewPr>
    <p:cSldViewPr>
      <p:cViewPr varScale="1">
        <p:scale>
          <a:sx n="57" d="100"/>
          <a:sy n="57" d="100"/>
        </p:scale>
        <p:origin x="562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07.04.2025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7850237" y="2436790"/>
            <a:ext cx="7088237" cy="1163186"/>
            <a:chOff x="0" y="0"/>
            <a:chExt cx="9450983" cy="155091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450984" cy="1550915"/>
            </a:xfrm>
            <a:custGeom>
              <a:avLst/>
              <a:gdLst/>
              <a:ahLst/>
              <a:cxnLst/>
              <a:rect l="l" t="t" r="r" b="b"/>
              <a:pathLst>
                <a:path w="9450984" h="1550915">
                  <a:moveTo>
                    <a:pt x="0" y="0"/>
                  </a:moveTo>
                  <a:lnTo>
                    <a:pt x="9450984" y="0"/>
                  </a:lnTo>
                  <a:lnTo>
                    <a:pt x="9450984" y="1550915"/>
                  </a:lnTo>
                  <a:lnTo>
                    <a:pt x="0" y="15509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9450983" cy="157949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7436"/>
                </a:lnSpc>
              </a:pPr>
              <a:r>
                <a:rPr lang="en-US" sz="5962" b="1">
                  <a:solidFill>
                    <a:srgbClr val="F44444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Dive into the Issue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850237" y="3974736"/>
            <a:ext cx="9445526" cy="4211112"/>
            <a:chOff x="0" y="0"/>
            <a:chExt cx="12594035" cy="561481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594035" cy="5614816"/>
            </a:xfrm>
            <a:custGeom>
              <a:avLst/>
              <a:gdLst/>
              <a:ahLst/>
              <a:cxnLst/>
              <a:rect l="l" t="t" r="r" b="b"/>
              <a:pathLst>
                <a:path w="12594035" h="5614816">
                  <a:moveTo>
                    <a:pt x="0" y="0"/>
                  </a:moveTo>
                  <a:lnTo>
                    <a:pt x="12594035" y="0"/>
                  </a:lnTo>
                  <a:lnTo>
                    <a:pt x="12594035" y="5614816"/>
                  </a:lnTo>
                  <a:lnTo>
                    <a:pt x="0" y="561481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14300"/>
              <a:ext cx="12594035" cy="572911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760"/>
                </a:lnSpc>
              </a:pPr>
              <a:r>
                <a:rPr lang="en-US" sz="2949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Manually analyzing and migrating large monolithic codebases to microservices is slow, error-prone, and requires deep technical expertise. There is a need for an intelligent, automated solution that can analyze code, suggest service boundaries, and generate a clean microservice structure with minimal manual effort.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11133863" y="1120157"/>
            <a:ext cx="6695370" cy="8138143"/>
          </a:xfrm>
          <a:custGeom>
            <a:avLst/>
            <a:gdLst/>
            <a:ahLst/>
            <a:cxnLst/>
            <a:rect l="l" t="t" r="r" b="b"/>
            <a:pathLst>
              <a:path w="6695370" h="8138143">
                <a:moveTo>
                  <a:pt x="0" y="0"/>
                </a:moveTo>
                <a:lnTo>
                  <a:pt x="6695370" y="0"/>
                </a:lnTo>
                <a:lnTo>
                  <a:pt x="6695370" y="8138143"/>
                </a:lnTo>
                <a:lnTo>
                  <a:pt x="0" y="81381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992238" y="1971972"/>
            <a:ext cx="9445526" cy="2445544"/>
            <a:chOff x="0" y="0"/>
            <a:chExt cx="12594035" cy="326072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94035" cy="3260725"/>
            </a:xfrm>
            <a:custGeom>
              <a:avLst/>
              <a:gdLst/>
              <a:ahLst/>
              <a:cxnLst/>
              <a:rect l="l" t="t" r="r" b="b"/>
              <a:pathLst>
                <a:path w="12594035" h="3260725">
                  <a:moveTo>
                    <a:pt x="0" y="0"/>
                  </a:moveTo>
                  <a:lnTo>
                    <a:pt x="12594035" y="0"/>
                  </a:lnTo>
                  <a:lnTo>
                    <a:pt x="12594035" y="3260725"/>
                  </a:lnTo>
                  <a:lnTo>
                    <a:pt x="0" y="3260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12594035" cy="33083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9625"/>
                </a:lnSpc>
              </a:pPr>
              <a:r>
                <a:rPr lang="en-US" sz="7687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New Microservices Architecture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92238" y="4842719"/>
            <a:ext cx="9445526" cy="1133772"/>
            <a:chOff x="0" y="0"/>
            <a:chExt cx="12594035" cy="151169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594035" cy="1511697"/>
            </a:xfrm>
            <a:custGeom>
              <a:avLst/>
              <a:gdLst/>
              <a:ahLst/>
              <a:cxnLst/>
              <a:rect l="l" t="t" r="r" b="b"/>
              <a:pathLst>
                <a:path w="12594035" h="1511697">
                  <a:moveTo>
                    <a:pt x="0" y="0"/>
                  </a:moveTo>
                  <a:lnTo>
                    <a:pt x="12594035" y="0"/>
                  </a:lnTo>
                  <a:lnTo>
                    <a:pt x="12594035" y="1511697"/>
                  </a:lnTo>
                  <a:lnTo>
                    <a:pt x="0" y="15116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04775"/>
              <a:ext cx="12594035" cy="161647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437"/>
                </a:lnSpc>
              </a:pPr>
              <a:r>
                <a:rPr lang="en-US" sz="2750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Combined splits and descriptions to generate a proposed folder layout. 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92238" y="6295430"/>
            <a:ext cx="9445526" cy="1133772"/>
            <a:chOff x="0" y="0"/>
            <a:chExt cx="12594035" cy="151169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594035" cy="1511697"/>
            </a:xfrm>
            <a:custGeom>
              <a:avLst/>
              <a:gdLst/>
              <a:ahLst/>
              <a:cxnLst/>
              <a:rect l="l" t="t" r="r" b="b"/>
              <a:pathLst>
                <a:path w="12594035" h="1511697">
                  <a:moveTo>
                    <a:pt x="0" y="0"/>
                  </a:moveTo>
                  <a:lnTo>
                    <a:pt x="12594035" y="0"/>
                  </a:lnTo>
                  <a:lnTo>
                    <a:pt x="12594035" y="1511697"/>
                  </a:lnTo>
                  <a:lnTo>
                    <a:pt x="0" y="15116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04775"/>
              <a:ext cx="12594035" cy="161647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437"/>
                </a:lnSpc>
              </a:pPr>
              <a:r>
                <a:rPr lang="en-US" sz="2750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Used LLM to format structure in a clean, readable tree format. 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92238" y="7748141"/>
            <a:ext cx="9445526" cy="566886"/>
            <a:chOff x="0" y="0"/>
            <a:chExt cx="12594035" cy="75584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594035" cy="755848"/>
            </a:xfrm>
            <a:custGeom>
              <a:avLst/>
              <a:gdLst/>
              <a:ahLst/>
              <a:cxnLst/>
              <a:rect l="l" t="t" r="r" b="b"/>
              <a:pathLst>
                <a:path w="12594035" h="755848">
                  <a:moveTo>
                    <a:pt x="0" y="0"/>
                  </a:moveTo>
                  <a:lnTo>
                    <a:pt x="12594035" y="0"/>
                  </a:lnTo>
                  <a:lnTo>
                    <a:pt x="12594035" y="755848"/>
                  </a:lnTo>
                  <a:lnTo>
                    <a:pt x="0" y="7558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04775"/>
              <a:ext cx="12594035" cy="860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437"/>
                </a:lnSpc>
              </a:pPr>
              <a:r>
                <a:rPr lang="en-US" sz="2750" b="1">
                  <a:solidFill>
                    <a:srgbClr val="403C4E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Output:</a:t>
              </a:r>
              <a:r>
                <a:rPr lang="en-US" sz="2750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 new_microservice_structure.txt.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7850237" y="1465361"/>
            <a:ext cx="9445526" cy="2445544"/>
            <a:chOff x="0" y="0"/>
            <a:chExt cx="12594035" cy="326072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94035" cy="3260725"/>
            </a:xfrm>
            <a:custGeom>
              <a:avLst/>
              <a:gdLst/>
              <a:ahLst/>
              <a:cxnLst/>
              <a:rect l="l" t="t" r="r" b="b"/>
              <a:pathLst>
                <a:path w="12594035" h="3260725">
                  <a:moveTo>
                    <a:pt x="0" y="0"/>
                  </a:moveTo>
                  <a:lnTo>
                    <a:pt x="12594035" y="0"/>
                  </a:lnTo>
                  <a:lnTo>
                    <a:pt x="12594035" y="3260725"/>
                  </a:lnTo>
                  <a:lnTo>
                    <a:pt x="0" y="3260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12594035" cy="33083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9625"/>
                </a:lnSpc>
              </a:pPr>
              <a:r>
                <a:rPr lang="en-US" sz="7687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Consolidated PDF Report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850237" y="4336108"/>
            <a:ext cx="9445526" cy="566886"/>
            <a:chOff x="0" y="0"/>
            <a:chExt cx="12594035" cy="75584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594035" cy="755848"/>
            </a:xfrm>
            <a:custGeom>
              <a:avLst/>
              <a:gdLst/>
              <a:ahLst/>
              <a:cxnLst/>
              <a:rect l="l" t="t" r="r" b="b"/>
              <a:pathLst>
                <a:path w="12594035" h="755848">
                  <a:moveTo>
                    <a:pt x="0" y="0"/>
                  </a:moveTo>
                  <a:lnTo>
                    <a:pt x="12594035" y="0"/>
                  </a:lnTo>
                  <a:lnTo>
                    <a:pt x="12594035" y="755848"/>
                  </a:lnTo>
                  <a:lnTo>
                    <a:pt x="0" y="7558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14300"/>
              <a:ext cx="12594035" cy="8701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407194" lvl="1" indent="-203597" algn="l">
                <a:lnSpc>
                  <a:spcPts val="4397"/>
                </a:lnSpc>
                <a:buFont typeface="Arial"/>
                <a:buChar char="•"/>
              </a:pPr>
              <a:r>
                <a:rPr lang="en-US" sz="2700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Aggregated data from all outputs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850237" y="5002114"/>
            <a:ext cx="9445526" cy="566886"/>
            <a:chOff x="0" y="0"/>
            <a:chExt cx="12594035" cy="75584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594035" cy="755848"/>
            </a:xfrm>
            <a:custGeom>
              <a:avLst/>
              <a:gdLst/>
              <a:ahLst/>
              <a:cxnLst/>
              <a:rect l="l" t="t" r="r" b="b"/>
              <a:pathLst>
                <a:path w="12594035" h="755848">
                  <a:moveTo>
                    <a:pt x="0" y="0"/>
                  </a:moveTo>
                  <a:lnTo>
                    <a:pt x="12594035" y="0"/>
                  </a:lnTo>
                  <a:lnTo>
                    <a:pt x="12594035" y="755848"/>
                  </a:lnTo>
                  <a:lnTo>
                    <a:pt x="0" y="7558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14300"/>
              <a:ext cx="12594035" cy="8701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407194" lvl="1" indent="-203597" algn="l">
                <a:lnSpc>
                  <a:spcPts val="4397"/>
                </a:lnSpc>
                <a:buFont typeface="Arial"/>
                <a:buChar char="•"/>
              </a:pPr>
              <a:r>
                <a:rPr lang="en-US" sz="2700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Rendered a structured PDF using reportlab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850237" y="5668119"/>
            <a:ext cx="9445526" cy="1133772"/>
            <a:chOff x="0" y="0"/>
            <a:chExt cx="12594035" cy="151169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594035" cy="1511697"/>
            </a:xfrm>
            <a:custGeom>
              <a:avLst/>
              <a:gdLst/>
              <a:ahLst/>
              <a:cxnLst/>
              <a:rect l="l" t="t" r="r" b="b"/>
              <a:pathLst>
                <a:path w="12594035" h="1511697">
                  <a:moveTo>
                    <a:pt x="0" y="0"/>
                  </a:moveTo>
                  <a:lnTo>
                    <a:pt x="12594035" y="0"/>
                  </a:lnTo>
                  <a:lnTo>
                    <a:pt x="12594035" y="1511697"/>
                  </a:lnTo>
                  <a:lnTo>
                    <a:pt x="0" y="15116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14300"/>
              <a:ext cx="12594035" cy="16259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407194" lvl="1" indent="-203597" algn="l">
                <a:lnSpc>
                  <a:spcPts val="4397"/>
                </a:lnSpc>
                <a:buFont typeface="Arial"/>
                <a:buChar char="•"/>
              </a:pPr>
              <a:r>
                <a:rPr lang="en-US" sz="2700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Includes: Repo overview, splits, descriptions, folder structure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7850237" y="7120830"/>
            <a:ext cx="9445526" cy="1700659"/>
            <a:chOff x="0" y="0"/>
            <a:chExt cx="12594035" cy="2267545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2594035" cy="2267545"/>
            </a:xfrm>
            <a:custGeom>
              <a:avLst/>
              <a:gdLst/>
              <a:ahLst/>
              <a:cxnLst/>
              <a:rect l="l" t="t" r="r" b="b"/>
              <a:pathLst>
                <a:path w="12594035" h="2267545">
                  <a:moveTo>
                    <a:pt x="0" y="0"/>
                  </a:moveTo>
                  <a:lnTo>
                    <a:pt x="12594035" y="0"/>
                  </a:lnTo>
                  <a:lnTo>
                    <a:pt x="12594035" y="2267545"/>
                  </a:lnTo>
                  <a:lnTo>
                    <a:pt x="0" y="226754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104775"/>
              <a:ext cx="12594035" cy="23723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437"/>
                </a:lnSpc>
              </a:pPr>
              <a:r>
                <a:rPr lang="en-US" sz="2750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 Data from all outputs was aggregated. A structured PDF was rendered using reportlab. Report includes repo overview, splits, descriptions, and the folder structure.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10094063" y="177180"/>
            <a:ext cx="6596089" cy="9932640"/>
          </a:xfrm>
          <a:custGeom>
            <a:avLst/>
            <a:gdLst/>
            <a:ahLst/>
            <a:cxnLst/>
            <a:rect l="l" t="t" r="r" b="b"/>
            <a:pathLst>
              <a:path w="6596089" h="9932640">
                <a:moveTo>
                  <a:pt x="0" y="0"/>
                </a:moveTo>
                <a:lnTo>
                  <a:pt x="6596090" y="0"/>
                </a:lnTo>
                <a:lnTo>
                  <a:pt x="6596090" y="9932640"/>
                </a:lnTo>
                <a:lnTo>
                  <a:pt x="0" y="99326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4" b="-4"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342701" y="3371404"/>
            <a:ext cx="7159526" cy="3927189"/>
            <a:chOff x="0" y="0"/>
            <a:chExt cx="9546035" cy="523625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546035" cy="5236252"/>
            </a:xfrm>
            <a:custGeom>
              <a:avLst/>
              <a:gdLst/>
              <a:ahLst/>
              <a:cxnLst/>
              <a:rect l="l" t="t" r="r" b="b"/>
              <a:pathLst>
                <a:path w="9546035" h="5236252">
                  <a:moveTo>
                    <a:pt x="0" y="0"/>
                  </a:moveTo>
                  <a:lnTo>
                    <a:pt x="9546035" y="0"/>
                  </a:lnTo>
                  <a:lnTo>
                    <a:pt x="9546035" y="5236252"/>
                  </a:lnTo>
                  <a:lnTo>
                    <a:pt x="0" y="523625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9546035" cy="529340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13937"/>
                </a:lnSpc>
              </a:pPr>
              <a:r>
                <a:rPr lang="en-US" sz="11124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Work Flow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18288000" cy="4518720"/>
          </a:xfrm>
          <a:custGeom>
            <a:avLst/>
            <a:gdLst/>
            <a:ahLst/>
            <a:cxnLst/>
            <a:rect l="l" t="t" r="r" b="b"/>
            <a:pathLst>
              <a:path w="18288000" h="4518720">
                <a:moveTo>
                  <a:pt x="0" y="0"/>
                </a:moveTo>
                <a:lnTo>
                  <a:pt x="18288000" y="0"/>
                </a:lnTo>
                <a:lnTo>
                  <a:pt x="18288000" y="4518720"/>
                </a:lnTo>
                <a:lnTo>
                  <a:pt x="0" y="45187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2" r="-42"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992238" y="5327898"/>
            <a:ext cx="8314581" cy="1039266"/>
            <a:chOff x="0" y="0"/>
            <a:chExt cx="11086108" cy="138568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086109" cy="1385688"/>
            </a:xfrm>
            <a:custGeom>
              <a:avLst/>
              <a:gdLst/>
              <a:ahLst/>
              <a:cxnLst/>
              <a:rect l="l" t="t" r="r" b="b"/>
              <a:pathLst>
                <a:path w="11086109" h="1385688">
                  <a:moveTo>
                    <a:pt x="0" y="0"/>
                  </a:moveTo>
                  <a:lnTo>
                    <a:pt x="11086109" y="0"/>
                  </a:lnTo>
                  <a:lnTo>
                    <a:pt x="11086109" y="1385688"/>
                  </a:lnTo>
                  <a:lnTo>
                    <a:pt x="0" y="13856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1086108" cy="14237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8125"/>
                </a:lnSpc>
              </a:pPr>
              <a:r>
                <a:rPr lang="en-US" sz="6500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Future Scope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87475" y="6723906"/>
            <a:ext cx="8040886" cy="1263551"/>
            <a:chOff x="0" y="0"/>
            <a:chExt cx="10721182" cy="1684735"/>
          </a:xfrm>
        </p:grpSpPr>
        <p:sp>
          <p:nvSpPr>
            <p:cNvPr id="10" name="Freeform 10"/>
            <p:cNvSpPr/>
            <p:nvPr/>
          </p:nvSpPr>
          <p:spPr>
            <a:xfrm>
              <a:off x="6350" y="6350"/>
              <a:ext cx="10708640" cy="1672082"/>
            </a:xfrm>
            <a:custGeom>
              <a:avLst/>
              <a:gdLst/>
              <a:ahLst/>
              <a:cxnLst/>
              <a:rect l="l" t="t" r="r" b="b"/>
              <a:pathLst>
                <a:path w="10708640" h="1672082">
                  <a:moveTo>
                    <a:pt x="0" y="135001"/>
                  </a:moveTo>
                  <a:cubicBezTo>
                    <a:pt x="0" y="60452"/>
                    <a:pt x="60833" y="0"/>
                    <a:pt x="135890" y="0"/>
                  </a:cubicBezTo>
                  <a:lnTo>
                    <a:pt x="10572750" y="0"/>
                  </a:lnTo>
                  <a:cubicBezTo>
                    <a:pt x="10647807" y="0"/>
                    <a:pt x="10708640" y="60452"/>
                    <a:pt x="10708640" y="135001"/>
                  </a:cubicBezTo>
                  <a:lnTo>
                    <a:pt x="10708640" y="1537081"/>
                  </a:lnTo>
                  <a:cubicBezTo>
                    <a:pt x="10708640" y="1611630"/>
                    <a:pt x="10647807" y="1672082"/>
                    <a:pt x="10572750" y="1672082"/>
                  </a:cubicBezTo>
                  <a:lnTo>
                    <a:pt x="135890" y="1672082"/>
                  </a:lnTo>
                  <a:cubicBezTo>
                    <a:pt x="60833" y="1672082"/>
                    <a:pt x="0" y="1611630"/>
                    <a:pt x="0" y="1537081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10721340" cy="1684782"/>
            </a:xfrm>
            <a:custGeom>
              <a:avLst/>
              <a:gdLst/>
              <a:ahLst/>
              <a:cxnLst/>
              <a:rect l="l" t="t" r="r" b="b"/>
              <a:pathLst>
                <a:path w="10721340" h="1684782">
                  <a:moveTo>
                    <a:pt x="0" y="141351"/>
                  </a:moveTo>
                  <a:cubicBezTo>
                    <a:pt x="0" y="63246"/>
                    <a:pt x="63754" y="0"/>
                    <a:pt x="142240" y="0"/>
                  </a:cubicBezTo>
                  <a:lnTo>
                    <a:pt x="10579100" y="0"/>
                  </a:lnTo>
                  <a:lnTo>
                    <a:pt x="10579100" y="6350"/>
                  </a:lnTo>
                  <a:lnTo>
                    <a:pt x="10579100" y="0"/>
                  </a:lnTo>
                  <a:cubicBezTo>
                    <a:pt x="10657586" y="0"/>
                    <a:pt x="10721340" y="63246"/>
                    <a:pt x="10721340" y="141351"/>
                  </a:cubicBezTo>
                  <a:lnTo>
                    <a:pt x="10714990" y="141351"/>
                  </a:lnTo>
                  <a:lnTo>
                    <a:pt x="10721340" y="141351"/>
                  </a:lnTo>
                  <a:lnTo>
                    <a:pt x="10721340" y="1543431"/>
                  </a:lnTo>
                  <a:lnTo>
                    <a:pt x="10714990" y="1543431"/>
                  </a:lnTo>
                  <a:lnTo>
                    <a:pt x="10721340" y="1543431"/>
                  </a:lnTo>
                  <a:cubicBezTo>
                    <a:pt x="10721340" y="1621536"/>
                    <a:pt x="10657586" y="1684782"/>
                    <a:pt x="10579100" y="1684782"/>
                  </a:cubicBezTo>
                  <a:lnTo>
                    <a:pt x="10579100" y="1678432"/>
                  </a:lnTo>
                  <a:lnTo>
                    <a:pt x="10579100" y="1684782"/>
                  </a:lnTo>
                  <a:lnTo>
                    <a:pt x="142240" y="1684782"/>
                  </a:lnTo>
                  <a:lnTo>
                    <a:pt x="142240" y="1678432"/>
                  </a:lnTo>
                  <a:lnTo>
                    <a:pt x="142240" y="1684782"/>
                  </a:lnTo>
                  <a:cubicBezTo>
                    <a:pt x="63754" y="1684782"/>
                    <a:pt x="0" y="1621536"/>
                    <a:pt x="0" y="1543431"/>
                  </a:cubicBezTo>
                  <a:lnTo>
                    <a:pt x="0" y="141351"/>
                  </a:lnTo>
                  <a:lnTo>
                    <a:pt x="6350" y="141351"/>
                  </a:lnTo>
                  <a:lnTo>
                    <a:pt x="0" y="141351"/>
                  </a:lnTo>
                  <a:moveTo>
                    <a:pt x="12700" y="141351"/>
                  </a:moveTo>
                  <a:lnTo>
                    <a:pt x="12700" y="1543431"/>
                  </a:lnTo>
                  <a:lnTo>
                    <a:pt x="6350" y="1543431"/>
                  </a:lnTo>
                  <a:lnTo>
                    <a:pt x="12700" y="1543431"/>
                  </a:lnTo>
                  <a:cubicBezTo>
                    <a:pt x="12700" y="1614424"/>
                    <a:pt x="70612" y="1672082"/>
                    <a:pt x="142240" y="1672082"/>
                  </a:cubicBezTo>
                  <a:lnTo>
                    <a:pt x="10579100" y="1672082"/>
                  </a:lnTo>
                  <a:cubicBezTo>
                    <a:pt x="10650601" y="1672082"/>
                    <a:pt x="10708640" y="1614424"/>
                    <a:pt x="10708640" y="1543431"/>
                  </a:cubicBezTo>
                  <a:lnTo>
                    <a:pt x="10708640" y="141351"/>
                  </a:lnTo>
                  <a:cubicBezTo>
                    <a:pt x="10708640" y="70358"/>
                    <a:pt x="10650728" y="12700"/>
                    <a:pt x="10579100" y="12700"/>
                  </a:cubicBezTo>
                  <a:lnTo>
                    <a:pt x="142240" y="12700"/>
                  </a:lnTo>
                  <a:lnTo>
                    <a:pt x="142240" y="6350"/>
                  </a:lnTo>
                  <a:lnTo>
                    <a:pt x="142240" y="12700"/>
                  </a:lnTo>
                  <a:cubicBezTo>
                    <a:pt x="70612" y="12700"/>
                    <a:pt x="12700" y="70358"/>
                    <a:pt x="12700" y="141351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242715" y="6979146"/>
            <a:ext cx="7530405" cy="753070"/>
            <a:chOff x="0" y="0"/>
            <a:chExt cx="10040540" cy="100409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040540" cy="1004093"/>
            </a:xfrm>
            <a:custGeom>
              <a:avLst/>
              <a:gdLst/>
              <a:ahLst/>
              <a:cxnLst/>
              <a:rect l="l" t="t" r="r" b="b"/>
              <a:pathLst>
                <a:path w="10040540" h="1004093">
                  <a:moveTo>
                    <a:pt x="0" y="0"/>
                  </a:moveTo>
                  <a:lnTo>
                    <a:pt x="10040540" y="0"/>
                  </a:lnTo>
                  <a:lnTo>
                    <a:pt x="10040540" y="1004093"/>
                  </a:lnTo>
                  <a:lnTo>
                    <a:pt x="0" y="10040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10040540" cy="10231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2937"/>
                </a:lnSpc>
              </a:pPr>
              <a:r>
                <a:rPr lang="en-US" sz="2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Refine LLM prompts for even better architectural guidance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259789" y="6723906"/>
            <a:ext cx="8040886" cy="1263551"/>
            <a:chOff x="0" y="0"/>
            <a:chExt cx="10721182" cy="1684735"/>
          </a:xfrm>
        </p:grpSpPr>
        <p:sp>
          <p:nvSpPr>
            <p:cNvPr id="16" name="Freeform 16"/>
            <p:cNvSpPr/>
            <p:nvPr/>
          </p:nvSpPr>
          <p:spPr>
            <a:xfrm>
              <a:off x="6350" y="6350"/>
              <a:ext cx="10708640" cy="1672082"/>
            </a:xfrm>
            <a:custGeom>
              <a:avLst/>
              <a:gdLst/>
              <a:ahLst/>
              <a:cxnLst/>
              <a:rect l="l" t="t" r="r" b="b"/>
              <a:pathLst>
                <a:path w="10708640" h="1672082">
                  <a:moveTo>
                    <a:pt x="0" y="135001"/>
                  </a:moveTo>
                  <a:cubicBezTo>
                    <a:pt x="0" y="60452"/>
                    <a:pt x="60833" y="0"/>
                    <a:pt x="135890" y="0"/>
                  </a:cubicBezTo>
                  <a:lnTo>
                    <a:pt x="10572750" y="0"/>
                  </a:lnTo>
                  <a:cubicBezTo>
                    <a:pt x="10647807" y="0"/>
                    <a:pt x="10708640" y="60452"/>
                    <a:pt x="10708640" y="135001"/>
                  </a:cubicBezTo>
                  <a:lnTo>
                    <a:pt x="10708640" y="1537081"/>
                  </a:lnTo>
                  <a:cubicBezTo>
                    <a:pt x="10708640" y="1611630"/>
                    <a:pt x="10647807" y="1672082"/>
                    <a:pt x="10572750" y="1672082"/>
                  </a:cubicBezTo>
                  <a:lnTo>
                    <a:pt x="135890" y="1672082"/>
                  </a:lnTo>
                  <a:cubicBezTo>
                    <a:pt x="60833" y="1672082"/>
                    <a:pt x="0" y="1611630"/>
                    <a:pt x="0" y="1537081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10721340" cy="1684782"/>
            </a:xfrm>
            <a:custGeom>
              <a:avLst/>
              <a:gdLst/>
              <a:ahLst/>
              <a:cxnLst/>
              <a:rect l="l" t="t" r="r" b="b"/>
              <a:pathLst>
                <a:path w="10721340" h="1684782">
                  <a:moveTo>
                    <a:pt x="0" y="141351"/>
                  </a:moveTo>
                  <a:cubicBezTo>
                    <a:pt x="0" y="63246"/>
                    <a:pt x="63754" y="0"/>
                    <a:pt x="142240" y="0"/>
                  </a:cubicBezTo>
                  <a:lnTo>
                    <a:pt x="10579100" y="0"/>
                  </a:lnTo>
                  <a:lnTo>
                    <a:pt x="10579100" y="6350"/>
                  </a:lnTo>
                  <a:lnTo>
                    <a:pt x="10579100" y="0"/>
                  </a:lnTo>
                  <a:cubicBezTo>
                    <a:pt x="10657586" y="0"/>
                    <a:pt x="10721340" y="63246"/>
                    <a:pt x="10721340" y="141351"/>
                  </a:cubicBezTo>
                  <a:lnTo>
                    <a:pt x="10714990" y="141351"/>
                  </a:lnTo>
                  <a:lnTo>
                    <a:pt x="10721340" y="141351"/>
                  </a:lnTo>
                  <a:lnTo>
                    <a:pt x="10721340" y="1543431"/>
                  </a:lnTo>
                  <a:lnTo>
                    <a:pt x="10714990" y="1543431"/>
                  </a:lnTo>
                  <a:lnTo>
                    <a:pt x="10721340" y="1543431"/>
                  </a:lnTo>
                  <a:cubicBezTo>
                    <a:pt x="10721340" y="1621536"/>
                    <a:pt x="10657586" y="1684782"/>
                    <a:pt x="10579100" y="1684782"/>
                  </a:cubicBezTo>
                  <a:lnTo>
                    <a:pt x="10579100" y="1678432"/>
                  </a:lnTo>
                  <a:lnTo>
                    <a:pt x="10579100" y="1684782"/>
                  </a:lnTo>
                  <a:lnTo>
                    <a:pt x="142240" y="1684782"/>
                  </a:lnTo>
                  <a:lnTo>
                    <a:pt x="142240" y="1678432"/>
                  </a:lnTo>
                  <a:lnTo>
                    <a:pt x="142240" y="1684782"/>
                  </a:lnTo>
                  <a:cubicBezTo>
                    <a:pt x="63754" y="1684782"/>
                    <a:pt x="0" y="1621536"/>
                    <a:pt x="0" y="1543431"/>
                  </a:cubicBezTo>
                  <a:lnTo>
                    <a:pt x="0" y="141351"/>
                  </a:lnTo>
                  <a:lnTo>
                    <a:pt x="6350" y="141351"/>
                  </a:lnTo>
                  <a:lnTo>
                    <a:pt x="0" y="141351"/>
                  </a:lnTo>
                  <a:moveTo>
                    <a:pt x="12700" y="141351"/>
                  </a:moveTo>
                  <a:lnTo>
                    <a:pt x="12700" y="1543431"/>
                  </a:lnTo>
                  <a:lnTo>
                    <a:pt x="6350" y="1543431"/>
                  </a:lnTo>
                  <a:lnTo>
                    <a:pt x="12700" y="1543431"/>
                  </a:lnTo>
                  <a:cubicBezTo>
                    <a:pt x="12700" y="1614424"/>
                    <a:pt x="70612" y="1672082"/>
                    <a:pt x="142240" y="1672082"/>
                  </a:cubicBezTo>
                  <a:lnTo>
                    <a:pt x="10579100" y="1672082"/>
                  </a:lnTo>
                  <a:cubicBezTo>
                    <a:pt x="10650601" y="1672082"/>
                    <a:pt x="10708640" y="1614424"/>
                    <a:pt x="10708640" y="1543431"/>
                  </a:cubicBezTo>
                  <a:lnTo>
                    <a:pt x="10708640" y="141351"/>
                  </a:lnTo>
                  <a:cubicBezTo>
                    <a:pt x="10708640" y="70358"/>
                    <a:pt x="10650728" y="12700"/>
                    <a:pt x="10579100" y="12700"/>
                  </a:cubicBezTo>
                  <a:lnTo>
                    <a:pt x="142240" y="12700"/>
                  </a:lnTo>
                  <a:lnTo>
                    <a:pt x="142240" y="6350"/>
                  </a:lnTo>
                  <a:lnTo>
                    <a:pt x="142240" y="12700"/>
                  </a:lnTo>
                  <a:cubicBezTo>
                    <a:pt x="70612" y="12700"/>
                    <a:pt x="12700" y="70358"/>
                    <a:pt x="12700" y="141351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9515029" y="6979146"/>
            <a:ext cx="7530405" cy="753070"/>
            <a:chOff x="0" y="0"/>
            <a:chExt cx="10040540" cy="100409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040540" cy="1004093"/>
            </a:xfrm>
            <a:custGeom>
              <a:avLst/>
              <a:gdLst/>
              <a:ahLst/>
              <a:cxnLst/>
              <a:rect l="l" t="t" r="r" b="b"/>
              <a:pathLst>
                <a:path w="10040540" h="1004093">
                  <a:moveTo>
                    <a:pt x="0" y="0"/>
                  </a:moveTo>
                  <a:lnTo>
                    <a:pt x="10040540" y="0"/>
                  </a:lnTo>
                  <a:lnTo>
                    <a:pt x="10040540" y="1004093"/>
                  </a:lnTo>
                  <a:lnTo>
                    <a:pt x="0" y="10040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19050"/>
              <a:ext cx="10040540" cy="10231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2937"/>
                </a:lnSpc>
              </a:pPr>
              <a:r>
                <a:rPr lang="en-US" sz="2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Integrate CI/CD to automate codebase transformation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87475" y="8218885"/>
            <a:ext cx="8040886" cy="1263551"/>
            <a:chOff x="0" y="0"/>
            <a:chExt cx="10721182" cy="1684735"/>
          </a:xfrm>
        </p:grpSpPr>
        <p:sp>
          <p:nvSpPr>
            <p:cNvPr id="22" name="Freeform 22"/>
            <p:cNvSpPr/>
            <p:nvPr/>
          </p:nvSpPr>
          <p:spPr>
            <a:xfrm>
              <a:off x="6350" y="6350"/>
              <a:ext cx="10708640" cy="1672082"/>
            </a:xfrm>
            <a:custGeom>
              <a:avLst/>
              <a:gdLst/>
              <a:ahLst/>
              <a:cxnLst/>
              <a:rect l="l" t="t" r="r" b="b"/>
              <a:pathLst>
                <a:path w="10708640" h="1672082">
                  <a:moveTo>
                    <a:pt x="0" y="135001"/>
                  </a:moveTo>
                  <a:cubicBezTo>
                    <a:pt x="0" y="60452"/>
                    <a:pt x="60833" y="0"/>
                    <a:pt x="135890" y="0"/>
                  </a:cubicBezTo>
                  <a:lnTo>
                    <a:pt x="10572750" y="0"/>
                  </a:lnTo>
                  <a:cubicBezTo>
                    <a:pt x="10647807" y="0"/>
                    <a:pt x="10708640" y="60452"/>
                    <a:pt x="10708640" y="135001"/>
                  </a:cubicBezTo>
                  <a:lnTo>
                    <a:pt x="10708640" y="1537081"/>
                  </a:lnTo>
                  <a:cubicBezTo>
                    <a:pt x="10708640" y="1611630"/>
                    <a:pt x="10647807" y="1672082"/>
                    <a:pt x="10572750" y="1672082"/>
                  </a:cubicBezTo>
                  <a:lnTo>
                    <a:pt x="135890" y="1672082"/>
                  </a:lnTo>
                  <a:cubicBezTo>
                    <a:pt x="60833" y="1672082"/>
                    <a:pt x="0" y="1611630"/>
                    <a:pt x="0" y="1537081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0" y="0"/>
              <a:ext cx="10721340" cy="1684782"/>
            </a:xfrm>
            <a:custGeom>
              <a:avLst/>
              <a:gdLst/>
              <a:ahLst/>
              <a:cxnLst/>
              <a:rect l="l" t="t" r="r" b="b"/>
              <a:pathLst>
                <a:path w="10721340" h="1684782">
                  <a:moveTo>
                    <a:pt x="0" y="141351"/>
                  </a:moveTo>
                  <a:cubicBezTo>
                    <a:pt x="0" y="63246"/>
                    <a:pt x="63754" y="0"/>
                    <a:pt x="142240" y="0"/>
                  </a:cubicBezTo>
                  <a:lnTo>
                    <a:pt x="10579100" y="0"/>
                  </a:lnTo>
                  <a:lnTo>
                    <a:pt x="10579100" y="6350"/>
                  </a:lnTo>
                  <a:lnTo>
                    <a:pt x="10579100" y="0"/>
                  </a:lnTo>
                  <a:cubicBezTo>
                    <a:pt x="10657586" y="0"/>
                    <a:pt x="10721340" y="63246"/>
                    <a:pt x="10721340" y="141351"/>
                  </a:cubicBezTo>
                  <a:lnTo>
                    <a:pt x="10714990" y="141351"/>
                  </a:lnTo>
                  <a:lnTo>
                    <a:pt x="10721340" y="141351"/>
                  </a:lnTo>
                  <a:lnTo>
                    <a:pt x="10721340" y="1543431"/>
                  </a:lnTo>
                  <a:lnTo>
                    <a:pt x="10714990" y="1543431"/>
                  </a:lnTo>
                  <a:lnTo>
                    <a:pt x="10721340" y="1543431"/>
                  </a:lnTo>
                  <a:cubicBezTo>
                    <a:pt x="10721340" y="1621536"/>
                    <a:pt x="10657586" y="1684782"/>
                    <a:pt x="10579100" y="1684782"/>
                  </a:cubicBezTo>
                  <a:lnTo>
                    <a:pt x="10579100" y="1678432"/>
                  </a:lnTo>
                  <a:lnTo>
                    <a:pt x="10579100" y="1684782"/>
                  </a:lnTo>
                  <a:lnTo>
                    <a:pt x="142240" y="1684782"/>
                  </a:lnTo>
                  <a:lnTo>
                    <a:pt x="142240" y="1678432"/>
                  </a:lnTo>
                  <a:lnTo>
                    <a:pt x="142240" y="1684782"/>
                  </a:lnTo>
                  <a:cubicBezTo>
                    <a:pt x="63754" y="1684782"/>
                    <a:pt x="0" y="1621536"/>
                    <a:pt x="0" y="1543431"/>
                  </a:cubicBezTo>
                  <a:lnTo>
                    <a:pt x="0" y="141351"/>
                  </a:lnTo>
                  <a:lnTo>
                    <a:pt x="6350" y="141351"/>
                  </a:lnTo>
                  <a:lnTo>
                    <a:pt x="0" y="141351"/>
                  </a:lnTo>
                  <a:moveTo>
                    <a:pt x="12700" y="141351"/>
                  </a:moveTo>
                  <a:lnTo>
                    <a:pt x="12700" y="1543431"/>
                  </a:lnTo>
                  <a:lnTo>
                    <a:pt x="6350" y="1543431"/>
                  </a:lnTo>
                  <a:lnTo>
                    <a:pt x="12700" y="1543431"/>
                  </a:lnTo>
                  <a:cubicBezTo>
                    <a:pt x="12700" y="1614424"/>
                    <a:pt x="70612" y="1672082"/>
                    <a:pt x="142240" y="1672082"/>
                  </a:cubicBezTo>
                  <a:lnTo>
                    <a:pt x="10579100" y="1672082"/>
                  </a:lnTo>
                  <a:cubicBezTo>
                    <a:pt x="10650601" y="1672082"/>
                    <a:pt x="10708640" y="1614424"/>
                    <a:pt x="10708640" y="1543431"/>
                  </a:cubicBezTo>
                  <a:lnTo>
                    <a:pt x="10708640" y="141351"/>
                  </a:lnTo>
                  <a:cubicBezTo>
                    <a:pt x="10708640" y="70358"/>
                    <a:pt x="10650728" y="12700"/>
                    <a:pt x="10579100" y="12700"/>
                  </a:cubicBezTo>
                  <a:lnTo>
                    <a:pt x="142240" y="12700"/>
                  </a:lnTo>
                  <a:lnTo>
                    <a:pt x="142240" y="6350"/>
                  </a:lnTo>
                  <a:lnTo>
                    <a:pt x="142240" y="12700"/>
                  </a:lnTo>
                  <a:cubicBezTo>
                    <a:pt x="70612" y="12700"/>
                    <a:pt x="12700" y="70358"/>
                    <a:pt x="12700" y="141351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1660475" y="8474125"/>
            <a:ext cx="6694884" cy="376535"/>
            <a:chOff x="0" y="0"/>
            <a:chExt cx="8926512" cy="502047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926512" cy="502047"/>
            </a:xfrm>
            <a:custGeom>
              <a:avLst/>
              <a:gdLst/>
              <a:ahLst/>
              <a:cxnLst/>
              <a:rect l="l" t="t" r="r" b="b"/>
              <a:pathLst>
                <a:path w="8926512" h="502047">
                  <a:moveTo>
                    <a:pt x="0" y="0"/>
                  </a:moveTo>
                  <a:lnTo>
                    <a:pt x="8926512" y="0"/>
                  </a:lnTo>
                  <a:lnTo>
                    <a:pt x="8926512" y="502047"/>
                  </a:lnTo>
                  <a:lnTo>
                    <a:pt x="0" y="5020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19050"/>
              <a:ext cx="8926512" cy="5210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2937"/>
                </a:lnSpc>
              </a:pPr>
              <a:r>
                <a:rPr lang="en-US" sz="2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Build tools for real-time service visualization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259789" y="8218885"/>
            <a:ext cx="8040886" cy="1263551"/>
            <a:chOff x="0" y="0"/>
            <a:chExt cx="10721182" cy="1684735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10708640" cy="1672082"/>
            </a:xfrm>
            <a:custGeom>
              <a:avLst/>
              <a:gdLst/>
              <a:ahLst/>
              <a:cxnLst/>
              <a:rect l="l" t="t" r="r" b="b"/>
              <a:pathLst>
                <a:path w="10708640" h="1672082">
                  <a:moveTo>
                    <a:pt x="0" y="135001"/>
                  </a:moveTo>
                  <a:cubicBezTo>
                    <a:pt x="0" y="60452"/>
                    <a:pt x="60833" y="0"/>
                    <a:pt x="135890" y="0"/>
                  </a:cubicBezTo>
                  <a:lnTo>
                    <a:pt x="10572750" y="0"/>
                  </a:lnTo>
                  <a:cubicBezTo>
                    <a:pt x="10647807" y="0"/>
                    <a:pt x="10708640" y="60452"/>
                    <a:pt x="10708640" y="135001"/>
                  </a:cubicBezTo>
                  <a:lnTo>
                    <a:pt x="10708640" y="1537081"/>
                  </a:lnTo>
                  <a:cubicBezTo>
                    <a:pt x="10708640" y="1611630"/>
                    <a:pt x="10647807" y="1672082"/>
                    <a:pt x="10572750" y="1672082"/>
                  </a:cubicBezTo>
                  <a:lnTo>
                    <a:pt x="135890" y="1672082"/>
                  </a:lnTo>
                  <a:cubicBezTo>
                    <a:pt x="60833" y="1672082"/>
                    <a:pt x="0" y="1611630"/>
                    <a:pt x="0" y="1537081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0"/>
              <a:ext cx="10721340" cy="1684782"/>
            </a:xfrm>
            <a:custGeom>
              <a:avLst/>
              <a:gdLst/>
              <a:ahLst/>
              <a:cxnLst/>
              <a:rect l="l" t="t" r="r" b="b"/>
              <a:pathLst>
                <a:path w="10721340" h="1684782">
                  <a:moveTo>
                    <a:pt x="0" y="141351"/>
                  </a:moveTo>
                  <a:cubicBezTo>
                    <a:pt x="0" y="63246"/>
                    <a:pt x="63754" y="0"/>
                    <a:pt x="142240" y="0"/>
                  </a:cubicBezTo>
                  <a:lnTo>
                    <a:pt x="10579100" y="0"/>
                  </a:lnTo>
                  <a:lnTo>
                    <a:pt x="10579100" y="6350"/>
                  </a:lnTo>
                  <a:lnTo>
                    <a:pt x="10579100" y="0"/>
                  </a:lnTo>
                  <a:cubicBezTo>
                    <a:pt x="10657586" y="0"/>
                    <a:pt x="10721340" y="63246"/>
                    <a:pt x="10721340" y="141351"/>
                  </a:cubicBezTo>
                  <a:lnTo>
                    <a:pt x="10714990" y="141351"/>
                  </a:lnTo>
                  <a:lnTo>
                    <a:pt x="10721340" y="141351"/>
                  </a:lnTo>
                  <a:lnTo>
                    <a:pt x="10721340" y="1543431"/>
                  </a:lnTo>
                  <a:lnTo>
                    <a:pt x="10714990" y="1543431"/>
                  </a:lnTo>
                  <a:lnTo>
                    <a:pt x="10721340" y="1543431"/>
                  </a:lnTo>
                  <a:cubicBezTo>
                    <a:pt x="10721340" y="1621536"/>
                    <a:pt x="10657586" y="1684782"/>
                    <a:pt x="10579100" y="1684782"/>
                  </a:cubicBezTo>
                  <a:lnTo>
                    <a:pt x="10579100" y="1678432"/>
                  </a:lnTo>
                  <a:lnTo>
                    <a:pt x="10579100" y="1684782"/>
                  </a:lnTo>
                  <a:lnTo>
                    <a:pt x="142240" y="1684782"/>
                  </a:lnTo>
                  <a:lnTo>
                    <a:pt x="142240" y="1678432"/>
                  </a:lnTo>
                  <a:lnTo>
                    <a:pt x="142240" y="1684782"/>
                  </a:lnTo>
                  <a:cubicBezTo>
                    <a:pt x="63754" y="1684782"/>
                    <a:pt x="0" y="1621536"/>
                    <a:pt x="0" y="1543431"/>
                  </a:cubicBezTo>
                  <a:lnTo>
                    <a:pt x="0" y="141351"/>
                  </a:lnTo>
                  <a:lnTo>
                    <a:pt x="6350" y="141351"/>
                  </a:lnTo>
                  <a:lnTo>
                    <a:pt x="0" y="141351"/>
                  </a:lnTo>
                  <a:moveTo>
                    <a:pt x="12700" y="141351"/>
                  </a:moveTo>
                  <a:lnTo>
                    <a:pt x="12700" y="1543431"/>
                  </a:lnTo>
                  <a:lnTo>
                    <a:pt x="6350" y="1543431"/>
                  </a:lnTo>
                  <a:lnTo>
                    <a:pt x="12700" y="1543431"/>
                  </a:lnTo>
                  <a:cubicBezTo>
                    <a:pt x="12700" y="1614424"/>
                    <a:pt x="70612" y="1672082"/>
                    <a:pt x="142240" y="1672082"/>
                  </a:cubicBezTo>
                  <a:lnTo>
                    <a:pt x="10579100" y="1672082"/>
                  </a:lnTo>
                  <a:cubicBezTo>
                    <a:pt x="10650601" y="1672082"/>
                    <a:pt x="10708640" y="1614424"/>
                    <a:pt x="10708640" y="1543431"/>
                  </a:cubicBezTo>
                  <a:lnTo>
                    <a:pt x="10708640" y="141351"/>
                  </a:lnTo>
                  <a:cubicBezTo>
                    <a:pt x="10708640" y="70358"/>
                    <a:pt x="10650728" y="12700"/>
                    <a:pt x="10579100" y="12700"/>
                  </a:cubicBezTo>
                  <a:lnTo>
                    <a:pt x="142240" y="12700"/>
                  </a:lnTo>
                  <a:lnTo>
                    <a:pt x="142240" y="6350"/>
                  </a:lnTo>
                  <a:lnTo>
                    <a:pt x="142240" y="12700"/>
                  </a:lnTo>
                  <a:cubicBezTo>
                    <a:pt x="70612" y="12700"/>
                    <a:pt x="12700" y="70358"/>
                    <a:pt x="12700" y="141351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grpSp>
        <p:nvGrpSpPr>
          <p:cNvPr id="30" name="Group 30"/>
          <p:cNvGrpSpPr/>
          <p:nvPr/>
        </p:nvGrpSpPr>
        <p:grpSpPr>
          <a:xfrm>
            <a:off x="9515029" y="8474125"/>
            <a:ext cx="7530405" cy="753070"/>
            <a:chOff x="0" y="0"/>
            <a:chExt cx="10040540" cy="1004093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0040540" cy="1004093"/>
            </a:xfrm>
            <a:custGeom>
              <a:avLst/>
              <a:gdLst/>
              <a:ahLst/>
              <a:cxnLst/>
              <a:rect l="l" t="t" r="r" b="b"/>
              <a:pathLst>
                <a:path w="10040540" h="1004093">
                  <a:moveTo>
                    <a:pt x="0" y="0"/>
                  </a:moveTo>
                  <a:lnTo>
                    <a:pt x="10040540" y="0"/>
                  </a:lnTo>
                  <a:lnTo>
                    <a:pt x="10040540" y="1004093"/>
                  </a:lnTo>
                  <a:lnTo>
                    <a:pt x="0" y="10040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19050"/>
              <a:ext cx="10040540" cy="10231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2937"/>
                </a:lnSpc>
              </a:pPr>
              <a:r>
                <a:rPr lang="en-US" sz="2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Evaluate service-level interactions and dependencies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92238" y="3814465"/>
            <a:ext cx="16303526" cy="2658070"/>
            <a:chOff x="0" y="0"/>
            <a:chExt cx="21738035" cy="354409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1738034" cy="3544093"/>
            </a:xfrm>
            <a:custGeom>
              <a:avLst/>
              <a:gdLst/>
              <a:ahLst/>
              <a:cxnLst/>
              <a:rect l="l" t="t" r="r" b="b"/>
              <a:pathLst>
                <a:path w="21738034" h="3544093">
                  <a:moveTo>
                    <a:pt x="0" y="0"/>
                  </a:moveTo>
                  <a:lnTo>
                    <a:pt x="21738034" y="0"/>
                  </a:lnTo>
                  <a:lnTo>
                    <a:pt x="21738034" y="3544093"/>
                  </a:lnTo>
                  <a:lnTo>
                    <a:pt x="0" y="35440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76200"/>
              <a:ext cx="21738035" cy="362029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20875"/>
                </a:lnSpc>
              </a:pPr>
              <a:r>
                <a:rPr lang="en-US" sz="16687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THANK YOU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336649" y="908149"/>
            <a:ext cx="8470701" cy="8470701"/>
          </a:xfrm>
          <a:custGeom>
            <a:avLst/>
            <a:gdLst/>
            <a:ahLst/>
            <a:cxnLst/>
            <a:rect l="l" t="t" r="r" b="b"/>
            <a:pathLst>
              <a:path w="8470701" h="8470701">
                <a:moveTo>
                  <a:pt x="0" y="0"/>
                </a:moveTo>
                <a:lnTo>
                  <a:pt x="8470701" y="0"/>
                </a:lnTo>
                <a:lnTo>
                  <a:pt x="8470701" y="8470701"/>
                </a:lnTo>
                <a:lnTo>
                  <a:pt x="0" y="84707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136237" y="1002506"/>
            <a:ext cx="7159526" cy="4646414"/>
            <a:chOff x="0" y="0"/>
            <a:chExt cx="9546035" cy="619521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546035" cy="6195218"/>
            </a:xfrm>
            <a:custGeom>
              <a:avLst/>
              <a:gdLst/>
              <a:ahLst/>
              <a:cxnLst/>
              <a:rect l="l" t="t" r="r" b="b"/>
              <a:pathLst>
                <a:path w="9546035" h="6195218">
                  <a:moveTo>
                    <a:pt x="0" y="0"/>
                  </a:moveTo>
                  <a:lnTo>
                    <a:pt x="9546035" y="0"/>
                  </a:lnTo>
                  <a:lnTo>
                    <a:pt x="9546035" y="6195218"/>
                  </a:lnTo>
                  <a:lnTo>
                    <a:pt x="0" y="61952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9546035" cy="62428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9125"/>
                </a:lnSpc>
              </a:pPr>
              <a:r>
                <a:rPr lang="en-US" sz="7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Monolithic to Microservices Migration Plan Generator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136237" y="6052840"/>
            <a:ext cx="7159526" cy="3231654"/>
            <a:chOff x="0" y="0"/>
            <a:chExt cx="9546035" cy="430887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546035" cy="4308872"/>
            </a:xfrm>
            <a:custGeom>
              <a:avLst/>
              <a:gdLst/>
              <a:ahLst/>
              <a:cxnLst/>
              <a:rect l="l" t="t" r="r" b="b"/>
              <a:pathLst>
                <a:path w="9546035" h="4308872">
                  <a:moveTo>
                    <a:pt x="0" y="0"/>
                  </a:moveTo>
                  <a:lnTo>
                    <a:pt x="9546035" y="0"/>
                  </a:lnTo>
                  <a:lnTo>
                    <a:pt x="9546035" y="4308872"/>
                  </a:lnTo>
                  <a:lnTo>
                    <a:pt x="0" y="43088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95250"/>
              <a:ext cx="9546035" cy="440412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187"/>
                </a:lnSpc>
              </a:pPr>
              <a:r>
                <a:rPr lang="en-US" sz="2625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This project focuses on analyzing an existing monolithic codebase. It is systematically transforming it into a microservices architecture. The process leverages LLMs for intelligent code understanding, service decomposition, and documentation.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4288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92238" y="1289448"/>
            <a:ext cx="9781878" cy="1222772"/>
            <a:chOff x="0" y="0"/>
            <a:chExt cx="13042503" cy="163036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042503" cy="1630363"/>
            </a:xfrm>
            <a:custGeom>
              <a:avLst/>
              <a:gdLst/>
              <a:ahLst/>
              <a:cxnLst/>
              <a:rect l="l" t="t" r="r" b="b"/>
              <a:pathLst>
                <a:path w="13042503" h="1630363">
                  <a:moveTo>
                    <a:pt x="0" y="0"/>
                  </a:moveTo>
                  <a:lnTo>
                    <a:pt x="13042503" y="0"/>
                  </a:lnTo>
                  <a:lnTo>
                    <a:pt x="13042503" y="1630363"/>
                  </a:lnTo>
                  <a:lnTo>
                    <a:pt x="0" y="16303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3042503" cy="16779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9625"/>
                </a:lnSpc>
              </a:pPr>
              <a:r>
                <a:rPr lang="en-US" sz="7687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Group Members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87475" y="2932659"/>
            <a:ext cx="1639789" cy="1108174"/>
            <a:chOff x="0" y="0"/>
            <a:chExt cx="2186385" cy="1477565"/>
          </a:xfrm>
        </p:grpSpPr>
        <p:sp>
          <p:nvSpPr>
            <p:cNvPr id="9" name="Freeform 9"/>
            <p:cNvSpPr/>
            <p:nvPr/>
          </p:nvSpPr>
          <p:spPr>
            <a:xfrm>
              <a:off x="6350" y="6350"/>
              <a:ext cx="2173732" cy="1464818"/>
            </a:xfrm>
            <a:custGeom>
              <a:avLst/>
              <a:gdLst/>
              <a:ahLst/>
              <a:cxnLst/>
              <a:rect l="l" t="t" r="r" b="b"/>
              <a:pathLst>
                <a:path w="2173732" h="1464818">
                  <a:moveTo>
                    <a:pt x="0" y="158750"/>
                  </a:moveTo>
                  <a:cubicBezTo>
                    <a:pt x="0" y="71120"/>
                    <a:pt x="71247" y="0"/>
                    <a:pt x="159258" y="0"/>
                  </a:cubicBezTo>
                  <a:lnTo>
                    <a:pt x="2014474" y="0"/>
                  </a:lnTo>
                  <a:cubicBezTo>
                    <a:pt x="2102358" y="0"/>
                    <a:pt x="2173732" y="71120"/>
                    <a:pt x="2173732" y="158750"/>
                  </a:cubicBezTo>
                  <a:lnTo>
                    <a:pt x="2173732" y="1306068"/>
                  </a:lnTo>
                  <a:cubicBezTo>
                    <a:pt x="2173732" y="1393698"/>
                    <a:pt x="2102485" y="1464818"/>
                    <a:pt x="2014474" y="1464818"/>
                  </a:cubicBezTo>
                  <a:lnTo>
                    <a:pt x="159258" y="1464818"/>
                  </a:lnTo>
                  <a:cubicBezTo>
                    <a:pt x="71374" y="1464818"/>
                    <a:pt x="0" y="1393698"/>
                    <a:pt x="0" y="1306068"/>
                  </a:cubicBezTo>
                  <a:close/>
                </a:path>
              </a:pathLst>
            </a:custGeom>
            <a:solidFill>
              <a:srgbClr val="5E98F1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2186432" cy="1477518"/>
            </a:xfrm>
            <a:custGeom>
              <a:avLst/>
              <a:gdLst/>
              <a:ahLst/>
              <a:cxnLst/>
              <a:rect l="l" t="t" r="r" b="b"/>
              <a:pathLst>
                <a:path w="2186432" h="1477518">
                  <a:moveTo>
                    <a:pt x="0" y="165100"/>
                  </a:moveTo>
                  <a:cubicBezTo>
                    <a:pt x="0" y="73914"/>
                    <a:pt x="74168" y="0"/>
                    <a:pt x="165608" y="0"/>
                  </a:cubicBezTo>
                  <a:lnTo>
                    <a:pt x="2020824" y="0"/>
                  </a:lnTo>
                  <a:lnTo>
                    <a:pt x="2020824" y="6350"/>
                  </a:lnTo>
                  <a:lnTo>
                    <a:pt x="2020824" y="0"/>
                  </a:lnTo>
                  <a:cubicBezTo>
                    <a:pt x="2112264" y="0"/>
                    <a:pt x="2186432" y="73914"/>
                    <a:pt x="2186432" y="165100"/>
                  </a:cubicBezTo>
                  <a:lnTo>
                    <a:pt x="2180082" y="165100"/>
                  </a:lnTo>
                  <a:lnTo>
                    <a:pt x="2186432" y="165100"/>
                  </a:lnTo>
                  <a:lnTo>
                    <a:pt x="2186432" y="1312418"/>
                  </a:lnTo>
                  <a:lnTo>
                    <a:pt x="2180082" y="1312418"/>
                  </a:lnTo>
                  <a:lnTo>
                    <a:pt x="2186432" y="1312418"/>
                  </a:lnTo>
                  <a:cubicBezTo>
                    <a:pt x="2186432" y="1403604"/>
                    <a:pt x="2112264" y="1477518"/>
                    <a:pt x="2020824" y="1477518"/>
                  </a:cubicBezTo>
                  <a:lnTo>
                    <a:pt x="2020824" y="1471168"/>
                  </a:lnTo>
                  <a:lnTo>
                    <a:pt x="2020824" y="1477518"/>
                  </a:lnTo>
                  <a:lnTo>
                    <a:pt x="165608" y="1477518"/>
                  </a:lnTo>
                  <a:lnTo>
                    <a:pt x="165608" y="1471168"/>
                  </a:lnTo>
                  <a:lnTo>
                    <a:pt x="165608" y="1477518"/>
                  </a:lnTo>
                  <a:cubicBezTo>
                    <a:pt x="74168" y="1477518"/>
                    <a:pt x="0" y="1403604"/>
                    <a:pt x="0" y="131241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1312418"/>
                  </a:lnTo>
                  <a:lnTo>
                    <a:pt x="6350" y="1312418"/>
                  </a:lnTo>
                  <a:lnTo>
                    <a:pt x="12700" y="1312418"/>
                  </a:lnTo>
                  <a:cubicBezTo>
                    <a:pt x="12700" y="1396619"/>
                    <a:pt x="81153" y="1464818"/>
                    <a:pt x="165608" y="1464818"/>
                  </a:cubicBezTo>
                  <a:lnTo>
                    <a:pt x="2020824" y="1464818"/>
                  </a:lnTo>
                  <a:cubicBezTo>
                    <a:pt x="2105279" y="1464818"/>
                    <a:pt x="2173732" y="1396619"/>
                    <a:pt x="2173732" y="1312418"/>
                  </a:cubicBezTo>
                  <a:lnTo>
                    <a:pt x="2173732" y="165100"/>
                  </a:lnTo>
                  <a:cubicBezTo>
                    <a:pt x="2173732" y="80899"/>
                    <a:pt x="2105279" y="12700"/>
                    <a:pt x="2020824" y="12700"/>
                  </a:cubicBezTo>
                  <a:lnTo>
                    <a:pt x="165608" y="12700"/>
                  </a:lnTo>
                  <a:lnTo>
                    <a:pt x="165608" y="6350"/>
                  </a:lnTo>
                  <a:lnTo>
                    <a:pt x="165608" y="12700"/>
                  </a:lnTo>
                  <a:cubicBezTo>
                    <a:pt x="81153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47ED7"/>
            </a:solidFill>
          </p:spPr>
        </p:sp>
      </p:grpSp>
      <p:sp>
        <p:nvSpPr>
          <p:cNvPr id="11" name="Freeform 11" descr="preencoded.png"/>
          <p:cNvSpPr/>
          <p:nvPr/>
        </p:nvSpPr>
        <p:spPr>
          <a:xfrm>
            <a:off x="1607939" y="3237607"/>
            <a:ext cx="398710" cy="498276"/>
          </a:xfrm>
          <a:custGeom>
            <a:avLst/>
            <a:gdLst/>
            <a:ahLst/>
            <a:cxnLst/>
            <a:rect l="l" t="t" r="r" b="b"/>
            <a:pathLst>
              <a:path w="398710" h="498276">
                <a:moveTo>
                  <a:pt x="0" y="0"/>
                </a:moveTo>
                <a:lnTo>
                  <a:pt x="398710" y="0"/>
                </a:lnTo>
                <a:lnTo>
                  <a:pt x="398710" y="498277"/>
                </a:lnTo>
                <a:lnTo>
                  <a:pt x="0" y="4982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69" r="-469"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2906017" y="3220939"/>
            <a:ext cx="3804196" cy="531614"/>
            <a:chOff x="0" y="0"/>
            <a:chExt cx="5072262" cy="70881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072262" cy="708818"/>
            </a:xfrm>
            <a:custGeom>
              <a:avLst/>
              <a:gdLst/>
              <a:ahLst/>
              <a:cxnLst/>
              <a:rect l="l" t="t" r="r" b="b"/>
              <a:pathLst>
                <a:path w="5072262" h="708818">
                  <a:moveTo>
                    <a:pt x="0" y="0"/>
                  </a:moveTo>
                  <a:lnTo>
                    <a:pt x="5072262" y="0"/>
                  </a:lnTo>
                  <a:lnTo>
                    <a:pt x="5072262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9525"/>
              <a:ext cx="5072262" cy="7183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125"/>
                </a:lnSpc>
              </a:pPr>
              <a:r>
                <a:rPr lang="en-US" sz="3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Shubham Tulsyan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2764185" y="4017020"/>
            <a:ext cx="14389894" cy="19050"/>
            <a:chOff x="0" y="0"/>
            <a:chExt cx="19186525" cy="25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9186525" cy="25400"/>
            </a:xfrm>
            <a:custGeom>
              <a:avLst/>
              <a:gdLst/>
              <a:ahLst/>
              <a:cxnLst/>
              <a:rect l="l" t="t" r="r" b="b"/>
              <a:pathLst>
                <a:path w="19186525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9173825" y="0"/>
                  </a:lnTo>
                  <a:cubicBezTo>
                    <a:pt x="19180811" y="0"/>
                    <a:pt x="19186525" y="5715"/>
                    <a:pt x="19186525" y="12700"/>
                  </a:cubicBezTo>
                  <a:cubicBezTo>
                    <a:pt x="19186525" y="19685"/>
                    <a:pt x="19180811" y="25400"/>
                    <a:pt x="19173825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5E98F1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987475" y="4172991"/>
            <a:ext cx="3270200" cy="1108174"/>
            <a:chOff x="0" y="0"/>
            <a:chExt cx="4360267" cy="1477565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4347464" cy="1464818"/>
            </a:xfrm>
            <a:custGeom>
              <a:avLst/>
              <a:gdLst/>
              <a:ahLst/>
              <a:cxnLst/>
              <a:rect l="l" t="t" r="r" b="b"/>
              <a:pathLst>
                <a:path w="4347464" h="1464818">
                  <a:moveTo>
                    <a:pt x="0" y="158750"/>
                  </a:moveTo>
                  <a:cubicBezTo>
                    <a:pt x="0" y="71120"/>
                    <a:pt x="71501" y="0"/>
                    <a:pt x="159639" y="0"/>
                  </a:cubicBezTo>
                  <a:lnTo>
                    <a:pt x="4187825" y="0"/>
                  </a:lnTo>
                  <a:cubicBezTo>
                    <a:pt x="4275963" y="0"/>
                    <a:pt x="4347464" y="71120"/>
                    <a:pt x="4347464" y="158750"/>
                  </a:cubicBezTo>
                  <a:lnTo>
                    <a:pt x="4347464" y="1306068"/>
                  </a:lnTo>
                  <a:cubicBezTo>
                    <a:pt x="4347464" y="1393698"/>
                    <a:pt x="4275963" y="1464818"/>
                    <a:pt x="4187825" y="1464818"/>
                  </a:cubicBezTo>
                  <a:lnTo>
                    <a:pt x="159639" y="1464818"/>
                  </a:lnTo>
                  <a:cubicBezTo>
                    <a:pt x="71501" y="1464818"/>
                    <a:pt x="0" y="1393698"/>
                    <a:pt x="0" y="1306068"/>
                  </a:cubicBezTo>
                  <a:close/>
                </a:path>
              </a:pathLst>
            </a:custGeom>
            <a:solidFill>
              <a:srgbClr val="B05EF1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4360164" cy="1477518"/>
            </a:xfrm>
            <a:custGeom>
              <a:avLst/>
              <a:gdLst/>
              <a:ahLst/>
              <a:cxnLst/>
              <a:rect l="l" t="t" r="r" b="b"/>
              <a:pathLst>
                <a:path w="4360164" h="1477518">
                  <a:moveTo>
                    <a:pt x="0" y="165100"/>
                  </a:moveTo>
                  <a:cubicBezTo>
                    <a:pt x="0" y="73914"/>
                    <a:pt x="74422" y="0"/>
                    <a:pt x="165989" y="0"/>
                  </a:cubicBezTo>
                  <a:lnTo>
                    <a:pt x="4194175" y="0"/>
                  </a:lnTo>
                  <a:lnTo>
                    <a:pt x="4194175" y="6350"/>
                  </a:lnTo>
                  <a:lnTo>
                    <a:pt x="4194175" y="0"/>
                  </a:lnTo>
                  <a:cubicBezTo>
                    <a:pt x="4285869" y="0"/>
                    <a:pt x="4360164" y="73914"/>
                    <a:pt x="4360164" y="165100"/>
                  </a:cubicBezTo>
                  <a:lnTo>
                    <a:pt x="4353814" y="165100"/>
                  </a:lnTo>
                  <a:lnTo>
                    <a:pt x="4360164" y="165100"/>
                  </a:lnTo>
                  <a:lnTo>
                    <a:pt x="4360164" y="1312418"/>
                  </a:lnTo>
                  <a:lnTo>
                    <a:pt x="4353814" y="1312418"/>
                  </a:lnTo>
                  <a:lnTo>
                    <a:pt x="4360164" y="1312418"/>
                  </a:lnTo>
                  <a:cubicBezTo>
                    <a:pt x="4360164" y="1403604"/>
                    <a:pt x="4285742" y="1477518"/>
                    <a:pt x="4194175" y="1477518"/>
                  </a:cubicBezTo>
                  <a:lnTo>
                    <a:pt x="4194175" y="1471168"/>
                  </a:lnTo>
                  <a:lnTo>
                    <a:pt x="4194175" y="1477518"/>
                  </a:lnTo>
                  <a:lnTo>
                    <a:pt x="165989" y="1477518"/>
                  </a:lnTo>
                  <a:lnTo>
                    <a:pt x="165989" y="1471168"/>
                  </a:lnTo>
                  <a:lnTo>
                    <a:pt x="165989" y="1477518"/>
                  </a:lnTo>
                  <a:cubicBezTo>
                    <a:pt x="74295" y="1477518"/>
                    <a:pt x="0" y="1403604"/>
                    <a:pt x="0" y="131241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1312418"/>
                  </a:lnTo>
                  <a:lnTo>
                    <a:pt x="6350" y="1312418"/>
                  </a:lnTo>
                  <a:lnTo>
                    <a:pt x="12700" y="1312418"/>
                  </a:lnTo>
                  <a:cubicBezTo>
                    <a:pt x="12700" y="1396619"/>
                    <a:pt x="81280" y="1464818"/>
                    <a:pt x="165989" y="1464818"/>
                  </a:cubicBezTo>
                  <a:lnTo>
                    <a:pt x="4194175" y="1464818"/>
                  </a:lnTo>
                  <a:cubicBezTo>
                    <a:pt x="4278884" y="1464818"/>
                    <a:pt x="4347464" y="1396492"/>
                    <a:pt x="4347464" y="1312418"/>
                  </a:cubicBezTo>
                  <a:lnTo>
                    <a:pt x="4347464" y="165100"/>
                  </a:lnTo>
                  <a:cubicBezTo>
                    <a:pt x="4347464" y="80899"/>
                    <a:pt x="4278884" y="12700"/>
                    <a:pt x="4194175" y="12700"/>
                  </a:cubicBezTo>
                  <a:lnTo>
                    <a:pt x="165989" y="12700"/>
                  </a:lnTo>
                  <a:lnTo>
                    <a:pt x="165989" y="6350"/>
                  </a:lnTo>
                  <a:lnTo>
                    <a:pt x="165989" y="12700"/>
                  </a:lnTo>
                  <a:cubicBezTo>
                    <a:pt x="81280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9644D7"/>
            </a:solidFill>
          </p:spPr>
        </p:sp>
      </p:grpSp>
      <p:sp>
        <p:nvSpPr>
          <p:cNvPr id="20" name="Freeform 20" descr="preencoded.png"/>
          <p:cNvSpPr/>
          <p:nvPr/>
        </p:nvSpPr>
        <p:spPr>
          <a:xfrm>
            <a:off x="2423220" y="4477941"/>
            <a:ext cx="398710" cy="498276"/>
          </a:xfrm>
          <a:custGeom>
            <a:avLst/>
            <a:gdLst/>
            <a:ahLst/>
            <a:cxnLst/>
            <a:rect l="l" t="t" r="r" b="b"/>
            <a:pathLst>
              <a:path w="398710" h="498276">
                <a:moveTo>
                  <a:pt x="0" y="0"/>
                </a:moveTo>
                <a:lnTo>
                  <a:pt x="398710" y="0"/>
                </a:lnTo>
                <a:lnTo>
                  <a:pt x="398710" y="498277"/>
                </a:lnTo>
                <a:lnTo>
                  <a:pt x="0" y="4982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69" r="-469"/>
            </a:stretch>
          </a:blipFill>
        </p:spPr>
      </p:sp>
      <p:grpSp>
        <p:nvGrpSpPr>
          <p:cNvPr id="21" name="Group 21"/>
          <p:cNvGrpSpPr/>
          <p:nvPr/>
        </p:nvGrpSpPr>
        <p:grpSpPr>
          <a:xfrm>
            <a:off x="4536430" y="4461272"/>
            <a:ext cx="3506540" cy="531614"/>
            <a:chOff x="0" y="0"/>
            <a:chExt cx="4675387" cy="70881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675387" cy="708818"/>
            </a:xfrm>
            <a:custGeom>
              <a:avLst/>
              <a:gdLst/>
              <a:ahLst/>
              <a:cxnLst/>
              <a:rect l="l" t="t" r="r" b="b"/>
              <a:pathLst>
                <a:path w="4675387" h="708818">
                  <a:moveTo>
                    <a:pt x="0" y="0"/>
                  </a:moveTo>
                  <a:lnTo>
                    <a:pt x="4675387" y="0"/>
                  </a:lnTo>
                  <a:lnTo>
                    <a:pt x="467538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9525"/>
              <a:ext cx="4675387" cy="7183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125"/>
                </a:lnSpc>
              </a:pPr>
              <a:r>
                <a:rPr lang="en-US" sz="3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Ashish Chawhan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4394598" y="5257354"/>
            <a:ext cx="12759481" cy="19050"/>
            <a:chOff x="0" y="0"/>
            <a:chExt cx="17012642" cy="254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7012665" cy="25400"/>
            </a:xfrm>
            <a:custGeom>
              <a:avLst/>
              <a:gdLst/>
              <a:ahLst/>
              <a:cxnLst/>
              <a:rect l="l" t="t" r="r" b="b"/>
              <a:pathLst>
                <a:path w="17012665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6999965" y="0"/>
                  </a:lnTo>
                  <a:cubicBezTo>
                    <a:pt x="17006951" y="0"/>
                    <a:pt x="17012665" y="5715"/>
                    <a:pt x="17012665" y="12700"/>
                  </a:cubicBezTo>
                  <a:cubicBezTo>
                    <a:pt x="17012665" y="19685"/>
                    <a:pt x="17006951" y="25400"/>
                    <a:pt x="16999965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B05EF1"/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987475" y="5413325"/>
            <a:ext cx="4900464" cy="1108174"/>
            <a:chOff x="0" y="0"/>
            <a:chExt cx="6533952" cy="1477565"/>
          </a:xfrm>
        </p:grpSpPr>
        <p:sp>
          <p:nvSpPr>
            <p:cNvPr id="27" name="Freeform 27"/>
            <p:cNvSpPr/>
            <p:nvPr/>
          </p:nvSpPr>
          <p:spPr>
            <a:xfrm>
              <a:off x="6350" y="6350"/>
              <a:ext cx="6521323" cy="1464818"/>
            </a:xfrm>
            <a:custGeom>
              <a:avLst/>
              <a:gdLst/>
              <a:ahLst/>
              <a:cxnLst/>
              <a:rect l="l" t="t" r="r" b="b"/>
              <a:pathLst>
                <a:path w="6521323" h="1464818">
                  <a:moveTo>
                    <a:pt x="0" y="158750"/>
                  </a:moveTo>
                  <a:cubicBezTo>
                    <a:pt x="0" y="71120"/>
                    <a:pt x="71501" y="0"/>
                    <a:pt x="159893" y="0"/>
                  </a:cubicBezTo>
                  <a:lnTo>
                    <a:pt x="6361430" y="0"/>
                  </a:lnTo>
                  <a:cubicBezTo>
                    <a:pt x="6449695" y="0"/>
                    <a:pt x="6521323" y="71120"/>
                    <a:pt x="6521323" y="158750"/>
                  </a:cubicBezTo>
                  <a:lnTo>
                    <a:pt x="6521323" y="1306068"/>
                  </a:lnTo>
                  <a:cubicBezTo>
                    <a:pt x="6521323" y="1393698"/>
                    <a:pt x="6449822" y="1464818"/>
                    <a:pt x="6361430" y="1464818"/>
                  </a:cubicBezTo>
                  <a:lnTo>
                    <a:pt x="159893" y="1464818"/>
                  </a:lnTo>
                  <a:cubicBezTo>
                    <a:pt x="71628" y="1464818"/>
                    <a:pt x="0" y="1393698"/>
                    <a:pt x="0" y="1306068"/>
                  </a:cubicBezTo>
                  <a:close/>
                </a:path>
              </a:pathLst>
            </a:custGeom>
            <a:solidFill>
              <a:srgbClr val="FFA44F"/>
            </a:solidFill>
          </p:spPr>
        </p:sp>
        <p:sp>
          <p:nvSpPr>
            <p:cNvPr id="28" name="Freeform 28"/>
            <p:cNvSpPr/>
            <p:nvPr/>
          </p:nvSpPr>
          <p:spPr>
            <a:xfrm>
              <a:off x="0" y="0"/>
              <a:ext cx="6534023" cy="1477518"/>
            </a:xfrm>
            <a:custGeom>
              <a:avLst/>
              <a:gdLst/>
              <a:ahLst/>
              <a:cxnLst/>
              <a:rect l="l" t="t" r="r" b="b"/>
              <a:pathLst>
                <a:path w="6534023" h="1477518">
                  <a:moveTo>
                    <a:pt x="0" y="165100"/>
                  </a:moveTo>
                  <a:cubicBezTo>
                    <a:pt x="0" y="73914"/>
                    <a:pt x="74422" y="0"/>
                    <a:pt x="166243" y="0"/>
                  </a:cubicBezTo>
                  <a:lnTo>
                    <a:pt x="6367780" y="0"/>
                  </a:lnTo>
                  <a:lnTo>
                    <a:pt x="6367780" y="6350"/>
                  </a:lnTo>
                  <a:lnTo>
                    <a:pt x="6367780" y="0"/>
                  </a:lnTo>
                  <a:cubicBezTo>
                    <a:pt x="6459474" y="0"/>
                    <a:pt x="6534023" y="73914"/>
                    <a:pt x="6534023" y="165100"/>
                  </a:cubicBezTo>
                  <a:lnTo>
                    <a:pt x="6527673" y="165100"/>
                  </a:lnTo>
                  <a:lnTo>
                    <a:pt x="6534023" y="165100"/>
                  </a:lnTo>
                  <a:lnTo>
                    <a:pt x="6534023" y="1312418"/>
                  </a:lnTo>
                  <a:lnTo>
                    <a:pt x="6527673" y="1312418"/>
                  </a:lnTo>
                  <a:lnTo>
                    <a:pt x="6534023" y="1312418"/>
                  </a:lnTo>
                  <a:cubicBezTo>
                    <a:pt x="6534023" y="1403604"/>
                    <a:pt x="6459601" y="1477518"/>
                    <a:pt x="6367780" y="1477518"/>
                  </a:cubicBezTo>
                  <a:lnTo>
                    <a:pt x="6367780" y="1471168"/>
                  </a:lnTo>
                  <a:lnTo>
                    <a:pt x="6367780" y="1477518"/>
                  </a:lnTo>
                  <a:lnTo>
                    <a:pt x="166243" y="1477518"/>
                  </a:lnTo>
                  <a:lnTo>
                    <a:pt x="166243" y="1471168"/>
                  </a:lnTo>
                  <a:lnTo>
                    <a:pt x="166243" y="1477518"/>
                  </a:lnTo>
                  <a:cubicBezTo>
                    <a:pt x="74549" y="1477518"/>
                    <a:pt x="0" y="1403604"/>
                    <a:pt x="0" y="131241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1312418"/>
                  </a:lnTo>
                  <a:lnTo>
                    <a:pt x="6350" y="1312418"/>
                  </a:lnTo>
                  <a:lnTo>
                    <a:pt x="12700" y="1312418"/>
                  </a:lnTo>
                  <a:cubicBezTo>
                    <a:pt x="12700" y="1396619"/>
                    <a:pt x="81407" y="1464818"/>
                    <a:pt x="166243" y="1464818"/>
                  </a:cubicBezTo>
                  <a:lnTo>
                    <a:pt x="6367780" y="1464818"/>
                  </a:lnTo>
                  <a:cubicBezTo>
                    <a:pt x="6452616" y="1464818"/>
                    <a:pt x="6521323" y="1396492"/>
                    <a:pt x="6521323" y="1312418"/>
                  </a:cubicBezTo>
                  <a:lnTo>
                    <a:pt x="6521323" y="165100"/>
                  </a:lnTo>
                  <a:cubicBezTo>
                    <a:pt x="6521323" y="80899"/>
                    <a:pt x="6452616" y="12700"/>
                    <a:pt x="6367780" y="12700"/>
                  </a:cubicBezTo>
                  <a:lnTo>
                    <a:pt x="166243" y="12700"/>
                  </a:lnTo>
                  <a:lnTo>
                    <a:pt x="166243" y="6350"/>
                  </a:lnTo>
                  <a:lnTo>
                    <a:pt x="166243" y="12700"/>
                  </a:lnTo>
                  <a:cubicBezTo>
                    <a:pt x="81407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E58A35"/>
            </a:solidFill>
          </p:spPr>
        </p:sp>
      </p:grpSp>
      <p:sp>
        <p:nvSpPr>
          <p:cNvPr id="29" name="Freeform 29" descr="preencoded.png"/>
          <p:cNvSpPr/>
          <p:nvPr/>
        </p:nvSpPr>
        <p:spPr>
          <a:xfrm>
            <a:off x="3238351" y="5718274"/>
            <a:ext cx="398710" cy="498276"/>
          </a:xfrm>
          <a:custGeom>
            <a:avLst/>
            <a:gdLst/>
            <a:ahLst/>
            <a:cxnLst/>
            <a:rect l="l" t="t" r="r" b="b"/>
            <a:pathLst>
              <a:path w="398710" h="498276">
                <a:moveTo>
                  <a:pt x="0" y="0"/>
                </a:moveTo>
                <a:lnTo>
                  <a:pt x="398710" y="0"/>
                </a:lnTo>
                <a:lnTo>
                  <a:pt x="398710" y="498276"/>
                </a:lnTo>
                <a:lnTo>
                  <a:pt x="0" y="4982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69" r="-469"/>
            </a:stretch>
          </a:blipFill>
        </p:spPr>
      </p:sp>
      <p:grpSp>
        <p:nvGrpSpPr>
          <p:cNvPr id="30" name="Group 30"/>
          <p:cNvGrpSpPr/>
          <p:nvPr/>
        </p:nvGrpSpPr>
        <p:grpSpPr>
          <a:xfrm>
            <a:off x="6166694" y="5701605"/>
            <a:ext cx="3840212" cy="531614"/>
            <a:chOff x="0" y="0"/>
            <a:chExt cx="5120283" cy="708818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5120283" cy="708818"/>
            </a:xfrm>
            <a:custGeom>
              <a:avLst/>
              <a:gdLst/>
              <a:ahLst/>
              <a:cxnLst/>
              <a:rect l="l" t="t" r="r" b="b"/>
              <a:pathLst>
                <a:path w="5120283" h="708818">
                  <a:moveTo>
                    <a:pt x="0" y="0"/>
                  </a:moveTo>
                  <a:lnTo>
                    <a:pt x="5120283" y="0"/>
                  </a:lnTo>
                  <a:lnTo>
                    <a:pt x="5120283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9525"/>
              <a:ext cx="5120283" cy="7183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125"/>
                </a:lnSpc>
              </a:pPr>
              <a:r>
                <a:rPr lang="en-US" sz="3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Divyanshu Pathak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6024860" y="6497688"/>
            <a:ext cx="11129219" cy="19050"/>
            <a:chOff x="0" y="0"/>
            <a:chExt cx="14838958" cy="254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4838935" cy="25400"/>
            </a:xfrm>
            <a:custGeom>
              <a:avLst/>
              <a:gdLst/>
              <a:ahLst/>
              <a:cxnLst/>
              <a:rect l="l" t="t" r="r" b="b"/>
              <a:pathLst>
                <a:path w="14838935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4826235" y="0"/>
                  </a:lnTo>
                  <a:cubicBezTo>
                    <a:pt x="14833220" y="0"/>
                    <a:pt x="14838935" y="5715"/>
                    <a:pt x="14838935" y="12700"/>
                  </a:cubicBezTo>
                  <a:cubicBezTo>
                    <a:pt x="14838935" y="19685"/>
                    <a:pt x="14833220" y="25400"/>
                    <a:pt x="14826235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FFA44F"/>
            </a:solidFill>
          </p:spPr>
        </p:sp>
      </p:grpSp>
      <p:grpSp>
        <p:nvGrpSpPr>
          <p:cNvPr id="35" name="Group 35"/>
          <p:cNvGrpSpPr/>
          <p:nvPr/>
        </p:nvGrpSpPr>
        <p:grpSpPr>
          <a:xfrm>
            <a:off x="987475" y="6653659"/>
            <a:ext cx="6530876" cy="1108174"/>
            <a:chOff x="0" y="0"/>
            <a:chExt cx="8707835" cy="1477565"/>
          </a:xfrm>
        </p:grpSpPr>
        <p:sp>
          <p:nvSpPr>
            <p:cNvPr id="36" name="Freeform 36"/>
            <p:cNvSpPr/>
            <p:nvPr/>
          </p:nvSpPr>
          <p:spPr>
            <a:xfrm>
              <a:off x="6350" y="6350"/>
              <a:ext cx="8695055" cy="1464818"/>
            </a:xfrm>
            <a:custGeom>
              <a:avLst/>
              <a:gdLst/>
              <a:ahLst/>
              <a:cxnLst/>
              <a:rect l="l" t="t" r="r" b="b"/>
              <a:pathLst>
                <a:path w="8695055" h="1464818">
                  <a:moveTo>
                    <a:pt x="0" y="158750"/>
                  </a:moveTo>
                  <a:cubicBezTo>
                    <a:pt x="0" y="71120"/>
                    <a:pt x="71628" y="0"/>
                    <a:pt x="159893" y="0"/>
                  </a:cubicBezTo>
                  <a:lnTo>
                    <a:pt x="8535162" y="0"/>
                  </a:lnTo>
                  <a:cubicBezTo>
                    <a:pt x="8623427" y="0"/>
                    <a:pt x="8695055" y="71120"/>
                    <a:pt x="8695055" y="158750"/>
                  </a:cubicBezTo>
                  <a:lnTo>
                    <a:pt x="8695055" y="1306068"/>
                  </a:lnTo>
                  <a:cubicBezTo>
                    <a:pt x="8695055" y="1393698"/>
                    <a:pt x="8623427" y="1464818"/>
                    <a:pt x="8535162" y="1464818"/>
                  </a:cubicBezTo>
                  <a:lnTo>
                    <a:pt x="159893" y="1464818"/>
                  </a:lnTo>
                  <a:cubicBezTo>
                    <a:pt x="71628" y="1464818"/>
                    <a:pt x="0" y="1393698"/>
                    <a:pt x="0" y="1306068"/>
                  </a:cubicBezTo>
                  <a:close/>
                </a:path>
              </a:pathLst>
            </a:custGeom>
            <a:solidFill>
              <a:srgbClr val="AEE4BD"/>
            </a:solidFill>
          </p:spPr>
        </p:sp>
        <p:sp>
          <p:nvSpPr>
            <p:cNvPr id="37" name="Freeform 37"/>
            <p:cNvSpPr/>
            <p:nvPr/>
          </p:nvSpPr>
          <p:spPr>
            <a:xfrm>
              <a:off x="0" y="0"/>
              <a:ext cx="8707755" cy="1477518"/>
            </a:xfrm>
            <a:custGeom>
              <a:avLst/>
              <a:gdLst/>
              <a:ahLst/>
              <a:cxnLst/>
              <a:rect l="l" t="t" r="r" b="b"/>
              <a:pathLst>
                <a:path w="8707755" h="1477518">
                  <a:moveTo>
                    <a:pt x="0" y="165100"/>
                  </a:moveTo>
                  <a:cubicBezTo>
                    <a:pt x="0" y="73914"/>
                    <a:pt x="74422" y="0"/>
                    <a:pt x="166243" y="0"/>
                  </a:cubicBezTo>
                  <a:lnTo>
                    <a:pt x="8541512" y="0"/>
                  </a:lnTo>
                  <a:lnTo>
                    <a:pt x="8541512" y="6350"/>
                  </a:lnTo>
                  <a:lnTo>
                    <a:pt x="8541512" y="0"/>
                  </a:lnTo>
                  <a:cubicBezTo>
                    <a:pt x="8633333" y="0"/>
                    <a:pt x="8707755" y="73914"/>
                    <a:pt x="8707755" y="165100"/>
                  </a:cubicBezTo>
                  <a:lnTo>
                    <a:pt x="8701405" y="165100"/>
                  </a:lnTo>
                  <a:lnTo>
                    <a:pt x="8707755" y="165100"/>
                  </a:lnTo>
                  <a:lnTo>
                    <a:pt x="8707755" y="1312418"/>
                  </a:lnTo>
                  <a:lnTo>
                    <a:pt x="8701405" y="1312418"/>
                  </a:lnTo>
                  <a:lnTo>
                    <a:pt x="8707755" y="1312418"/>
                  </a:lnTo>
                  <a:cubicBezTo>
                    <a:pt x="8707755" y="1403604"/>
                    <a:pt x="8633333" y="1477518"/>
                    <a:pt x="8541512" y="1477518"/>
                  </a:cubicBezTo>
                  <a:lnTo>
                    <a:pt x="8541512" y="1471168"/>
                  </a:lnTo>
                  <a:lnTo>
                    <a:pt x="8541512" y="1477518"/>
                  </a:lnTo>
                  <a:lnTo>
                    <a:pt x="166243" y="1477518"/>
                  </a:lnTo>
                  <a:lnTo>
                    <a:pt x="166243" y="1471168"/>
                  </a:lnTo>
                  <a:lnTo>
                    <a:pt x="166243" y="1477518"/>
                  </a:lnTo>
                  <a:cubicBezTo>
                    <a:pt x="74422" y="1477518"/>
                    <a:pt x="0" y="1403604"/>
                    <a:pt x="0" y="131241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1312418"/>
                  </a:lnTo>
                  <a:lnTo>
                    <a:pt x="6350" y="1312418"/>
                  </a:lnTo>
                  <a:lnTo>
                    <a:pt x="12700" y="1312418"/>
                  </a:lnTo>
                  <a:cubicBezTo>
                    <a:pt x="12700" y="1396619"/>
                    <a:pt x="81407" y="1464818"/>
                    <a:pt x="166243" y="1464818"/>
                  </a:cubicBezTo>
                  <a:lnTo>
                    <a:pt x="8541512" y="1464818"/>
                  </a:lnTo>
                  <a:cubicBezTo>
                    <a:pt x="8626348" y="1464818"/>
                    <a:pt x="8695055" y="1396492"/>
                    <a:pt x="8695055" y="1312418"/>
                  </a:cubicBezTo>
                  <a:lnTo>
                    <a:pt x="8695055" y="165100"/>
                  </a:lnTo>
                  <a:cubicBezTo>
                    <a:pt x="8695055" y="80899"/>
                    <a:pt x="8626348" y="12700"/>
                    <a:pt x="8541512" y="12700"/>
                  </a:cubicBezTo>
                  <a:lnTo>
                    <a:pt x="166243" y="12700"/>
                  </a:lnTo>
                  <a:lnTo>
                    <a:pt x="166243" y="6350"/>
                  </a:lnTo>
                  <a:lnTo>
                    <a:pt x="166243" y="12700"/>
                  </a:lnTo>
                  <a:cubicBezTo>
                    <a:pt x="81407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94CAA3"/>
            </a:solidFill>
          </p:spPr>
        </p:sp>
      </p:grpSp>
      <p:sp>
        <p:nvSpPr>
          <p:cNvPr id="38" name="Freeform 38" descr="preencoded.png"/>
          <p:cNvSpPr/>
          <p:nvPr/>
        </p:nvSpPr>
        <p:spPr>
          <a:xfrm>
            <a:off x="4053482" y="6958608"/>
            <a:ext cx="398710" cy="498276"/>
          </a:xfrm>
          <a:custGeom>
            <a:avLst/>
            <a:gdLst/>
            <a:ahLst/>
            <a:cxnLst/>
            <a:rect l="l" t="t" r="r" b="b"/>
            <a:pathLst>
              <a:path w="398710" h="498276">
                <a:moveTo>
                  <a:pt x="0" y="0"/>
                </a:moveTo>
                <a:lnTo>
                  <a:pt x="398710" y="0"/>
                </a:lnTo>
                <a:lnTo>
                  <a:pt x="398710" y="498276"/>
                </a:lnTo>
                <a:lnTo>
                  <a:pt x="0" y="4982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69" r="-469"/>
            </a:stretch>
          </a:blipFill>
        </p:spPr>
      </p:sp>
      <p:grpSp>
        <p:nvGrpSpPr>
          <p:cNvPr id="39" name="Group 39"/>
          <p:cNvGrpSpPr/>
          <p:nvPr/>
        </p:nvGrpSpPr>
        <p:grpSpPr>
          <a:xfrm>
            <a:off x="7797105" y="6941939"/>
            <a:ext cx="2581275" cy="531614"/>
            <a:chOff x="0" y="0"/>
            <a:chExt cx="3441700" cy="708818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3441700" cy="708818"/>
            </a:xfrm>
            <a:custGeom>
              <a:avLst/>
              <a:gdLst/>
              <a:ahLst/>
              <a:cxnLst/>
              <a:rect l="l" t="t" r="r" b="b"/>
              <a:pathLst>
                <a:path w="3441700" h="708818">
                  <a:moveTo>
                    <a:pt x="0" y="0"/>
                  </a:moveTo>
                  <a:lnTo>
                    <a:pt x="3441700" y="0"/>
                  </a:lnTo>
                  <a:lnTo>
                    <a:pt x="3441700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9525"/>
              <a:ext cx="3441700" cy="7183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125"/>
                </a:lnSpc>
              </a:pPr>
              <a:r>
                <a:rPr lang="en-US" sz="3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Aman Singh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7655272" y="7738021"/>
            <a:ext cx="9498806" cy="19050"/>
            <a:chOff x="0" y="0"/>
            <a:chExt cx="12665075" cy="2540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12665075" cy="25400"/>
            </a:xfrm>
            <a:custGeom>
              <a:avLst/>
              <a:gdLst/>
              <a:ahLst/>
              <a:cxnLst/>
              <a:rect l="l" t="t" r="r" b="b"/>
              <a:pathLst>
                <a:path w="12665075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2652375" y="0"/>
                  </a:lnTo>
                  <a:cubicBezTo>
                    <a:pt x="12659360" y="0"/>
                    <a:pt x="12665075" y="5715"/>
                    <a:pt x="12665075" y="12700"/>
                  </a:cubicBezTo>
                  <a:cubicBezTo>
                    <a:pt x="12665075" y="19685"/>
                    <a:pt x="12659360" y="25400"/>
                    <a:pt x="12652375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AEE4BD"/>
            </a:solidFill>
          </p:spPr>
        </p:sp>
      </p:grpSp>
      <p:grpSp>
        <p:nvGrpSpPr>
          <p:cNvPr id="44" name="Group 44"/>
          <p:cNvGrpSpPr/>
          <p:nvPr/>
        </p:nvGrpSpPr>
        <p:grpSpPr>
          <a:xfrm>
            <a:off x="987475" y="7893992"/>
            <a:ext cx="8161288" cy="1108174"/>
            <a:chOff x="0" y="0"/>
            <a:chExt cx="10881717" cy="1477565"/>
          </a:xfrm>
        </p:grpSpPr>
        <p:sp>
          <p:nvSpPr>
            <p:cNvPr id="45" name="Freeform 45"/>
            <p:cNvSpPr/>
            <p:nvPr/>
          </p:nvSpPr>
          <p:spPr>
            <a:xfrm>
              <a:off x="6350" y="6350"/>
              <a:ext cx="10869040" cy="1464818"/>
            </a:xfrm>
            <a:custGeom>
              <a:avLst/>
              <a:gdLst/>
              <a:ahLst/>
              <a:cxnLst/>
              <a:rect l="l" t="t" r="r" b="b"/>
              <a:pathLst>
                <a:path w="10869040" h="1464818">
                  <a:moveTo>
                    <a:pt x="0" y="158750"/>
                  </a:moveTo>
                  <a:cubicBezTo>
                    <a:pt x="0" y="71120"/>
                    <a:pt x="71628" y="0"/>
                    <a:pt x="160020" y="0"/>
                  </a:cubicBezTo>
                  <a:lnTo>
                    <a:pt x="10709021" y="0"/>
                  </a:lnTo>
                  <a:cubicBezTo>
                    <a:pt x="10797413" y="0"/>
                    <a:pt x="10869040" y="71120"/>
                    <a:pt x="10869040" y="158750"/>
                  </a:cubicBezTo>
                  <a:lnTo>
                    <a:pt x="10869040" y="1306068"/>
                  </a:lnTo>
                  <a:cubicBezTo>
                    <a:pt x="10869040" y="1393698"/>
                    <a:pt x="10797413" y="1464818"/>
                    <a:pt x="10709021" y="1464818"/>
                  </a:cubicBezTo>
                  <a:lnTo>
                    <a:pt x="160020" y="1464818"/>
                  </a:lnTo>
                  <a:cubicBezTo>
                    <a:pt x="71628" y="1464818"/>
                    <a:pt x="0" y="1393698"/>
                    <a:pt x="0" y="1306068"/>
                  </a:cubicBezTo>
                  <a:close/>
                </a:path>
              </a:pathLst>
            </a:custGeom>
            <a:solidFill>
              <a:srgbClr val="AFCBF8"/>
            </a:solidFill>
          </p:spPr>
        </p:sp>
        <p:sp>
          <p:nvSpPr>
            <p:cNvPr id="46" name="Freeform 46"/>
            <p:cNvSpPr/>
            <p:nvPr/>
          </p:nvSpPr>
          <p:spPr>
            <a:xfrm>
              <a:off x="0" y="0"/>
              <a:ext cx="10881740" cy="1477518"/>
            </a:xfrm>
            <a:custGeom>
              <a:avLst/>
              <a:gdLst/>
              <a:ahLst/>
              <a:cxnLst/>
              <a:rect l="l" t="t" r="r" b="b"/>
              <a:pathLst>
                <a:path w="10881740" h="1477518">
                  <a:moveTo>
                    <a:pt x="0" y="165100"/>
                  </a:moveTo>
                  <a:cubicBezTo>
                    <a:pt x="0" y="73914"/>
                    <a:pt x="74549" y="0"/>
                    <a:pt x="166370" y="0"/>
                  </a:cubicBezTo>
                  <a:lnTo>
                    <a:pt x="10715371" y="0"/>
                  </a:lnTo>
                  <a:lnTo>
                    <a:pt x="10715371" y="6350"/>
                  </a:lnTo>
                  <a:lnTo>
                    <a:pt x="10715371" y="0"/>
                  </a:lnTo>
                  <a:cubicBezTo>
                    <a:pt x="10807192" y="0"/>
                    <a:pt x="10881740" y="73914"/>
                    <a:pt x="10881740" y="165100"/>
                  </a:cubicBezTo>
                  <a:lnTo>
                    <a:pt x="10875390" y="165100"/>
                  </a:lnTo>
                  <a:lnTo>
                    <a:pt x="10881740" y="165100"/>
                  </a:lnTo>
                  <a:lnTo>
                    <a:pt x="10881740" y="1312418"/>
                  </a:lnTo>
                  <a:lnTo>
                    <a:pt x="10875390" y="1312418"/>
                  </a:lnTo>
                  <a:lnTo>
                    <a:pt x="10881740" y="1312418"/>
                  </a:lnTo>
                  <a:cubicBezTo>
                    <a:pt x="10881740" y="1403604"/>
                    <a:pt x="10807192" y="1477518"/>
                    <a:pt x="10715371" y="1477518"/>
                  </a:cubicBezTo>
                  <a:lnTo>
                    <a:pt x="10715371" y="1471168"/>
                  </a:lnTo>
                  <a:lnTo>
                    <a:pt x="10715371" y="1477518"/>
                  </a:lnTo>
                  <a:lnTo>
                    <a:pt x="166370" y="1477518"/>
                  </a:lnTo>
                  <a:lnTo>
                    <a:pt x="166370" y="1471168"/>
                  </a:lnTo>
                  <a:lnTo>
                    <a:pt x="166370" y="1477518"/>
                  </a:lnTo>
                  <a:cubicBezTo>
                    <a:pt x="74549" y="1477518"/>
                    <a:pt x="0" y="1403604"/>
                    <a:pt x="0" y="131241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1312418"/>
                  </a:lnTo>
                  <a:lnTo>
                    <a:pt x="6350" y="1312418"/>
                  </a:lnTo>
                  <a:lnTo>
                    <a:pt x="12700" y="1312418"/>
                  </a:lnTo>
                  <a:cubicBezTo>
                    <a:pt x="12700" y="1396619"/>
                    <a:pt x="81407" y="1464818"/>
                    <a:pt x="166370" y="1464818"/>
                  </a:cubicBezTo>
                  <a:lnTo>
                    <a:pt x="10715371" y="1464818"/>
                  </a:lnTo>
                  <a:cubicBezTo>
                    <a:pt x="10800207" y="1464818"/>
                    <a:pt x="10869040" y="1396492"/>
                    <a:pt x="10869040" y="1312418"/>
                  </a:cubicBezTo>
                  <a:lnTo>
                    <a:pt x="10869040" y="165100"/>
                  </a:lnTo>
                  <a:cubicBezTo>
                    <a:pt x="10869040" y="80899"/>
                    <a:pt x="10800334" y="12700"/>
                    <a:pt x="10715371" y="12700"/>
                  </a:cubicBezTo>
                  <a:lnTo>
                    <a:pt x="166370" y="12700"/>
                  </a:lnTo>
                  <a:lnTo>
                    <a:pt x="166370" y="6350"/>
                  </a:lnTo>
                  <a:lnTo>
                    <a:pt x="166370" y="12700"/>
                  </a:lnTo>
                  <a:cubicBezTo>
                    <a:pt x="81407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95B1DE"/>
            </a:solidFill>
          </p:spPr>
        </p:sp>
      </p:grpSp>
      <p:sp>
        <p:nvSpPr>
          <p:cNvPr id="47" name="Freeform 47" descr="preencoded.png"/>
          <p:cNvSpPr/>
          <p:nvPr/>
        </p:nvSpPr>
        <p:spPr>
          <a:xfrm>
            <a:off x="4868764" y="8198941"/>
            <a:ext cx="398710" cy="498276"/>
          </a:xfrm>
          <a:custGeom>
            <a:avLst/>
            <a:gdLst/>
            <a:ahLst/>
            <a:cxnLst/>
            <a:rect l="l" t="t" r="r" b="b"/>
            <a:pathLst>
              <a:path w="398710" h="498276">
                <a:moveTo>
                  <a:pt x="0" y="0"/>
                </a:moveTo>
                <a:lnTo>
                  <a:pt x="398710" y="0"/>
                </a:lnTo>
                <a:lnTo>
                  <a:pt x="398710" y="498276"/>
                </a:lnTo>
                <a:lnTo>
                  <a:pt x="0" y="4982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69" r="-469"/>
            </a:stretch>
          </a:blipFill>
        </p:spPr>
      </p:sp>
      <p:grpSp>
        <p:nvGrpSpPr>
          <p:cNvPr id="48" name="Group 48"/>
          <p:cNvGrpSpPr/>
          <p:nvPr/>
        </p:nvGrpSpPr>
        <p:grpSpPr>
          <a:xfrm>
            <a:off x="9427518" y="8182272"/>
            <a:ext cx="2828776" cy="531614"/>
            <a:chOff x="0" y="0"/>
            <a:chExt cx="3771702" cy="708818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3771702" cy="708818"/>
            </a:xfrm>
            <a:custGeom>
              <a:avLst/>
              <a:gdLst/>
              <a:ahLst/>
              <a:cxnLst/>
              <a:rect l="l" t="t" r="r" b="b"/>
              <a:pathLst>
                <a:path w="3771702" h="708818">
                  <a:moveTo>
                    <a:pt x="0" y="0"/>
                  </a:moveTo>
                  <a:lnTo>
                    <a:pt x="3771702" y="0"/>
                  </a:lnTo>
                  <a:lnTo>
                    <a:pt x="3771702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0" name="TextBox 50"/>
            <p:cNvSpPr txBox="1"/>
            <p:nvPr/>
          </p:nvSpPr>
          <p:spPr>
            <a:xfrm>
              <a:off x="0" y="-9525"/>
              <a:ext cx="3771702" cy="7183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125"/>
                </a:lnSpc>
              </a:pPr>
              <a:r>
                <a:rPr lang="en-US" sz="3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Nitish Pareek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564703" y="1032866"/>
            <a:ext cx="9781878" cy="1222772"/>
            <a:chOff x="0" y="0"/>
            <a:chExt cx="13042503" cy="163036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042503" cy="1630363"/>
            </a:xfrm>
            <a:custGeom>
              <a:avLst/>
              <a:gdLst/>
              <a:ahLst/>
              <a:cxnLst/>
              <a:rect l="l" t="t" r="r" b="b"/>
              <a:pathLst>
                <a:path w="13042503" h="1630363">
                  <a:moveTo>
                    <a:pt x="0" y="0"/>
                  </a:moveTo>
                  <a:lnTo>
                    <a:pt x="13042503" y="0"/>
                  </a:lnTo>
                  <a:lnTo>
                    <a:pt x="13042503" y="1630363"/>
                  </a:lnTo>
                  <a:lnTo>
                    <a:pt x="0" y="16303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3042503" cy="16779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9625"/>
                </a:lnSpc>
              </a:pPr>
              <a:r>
                <a:rPr lang="en-US" sz="7687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Table of Contents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64703" y="3170039"/>
            <a:ext cx="647402" cy="647402"/>
            <a:chOff x="0" y="0"/>
            <a:chExt cx="863203" cy="863203"/>
          </a:xfrm>
        </p:grpSpPr>
        <p:sp>
          <p:nvSpPr>
            <p:cNvPr id="9" name="Freeform 9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675803" y="3227934"/>
            <a:ext cx="425202" cy="531614"/>
            <a:chOff x="0" y="0"/>
            <a:chExt cx="566937" cy="7088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66675"/>
              <a:ext cx="566937" cy="6421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1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490860" y="3174801"/>
            <a:ext cx="4252912" cy="531614"/>
            <a:chOff x="0" y="0"/>
            <a:chExt cx="5670550" cy="70881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670550" cy="708818"/>
            </a:xfrm>
            <a:custGeom>
              <a:avLst/>
              <a:gdLst/>
              <a:ahLst/>
              <a:cxnLst/>
              <a:rect l="l" t="t" r="r" b="b"/>
              <a:pathLst>
                <a:path w="5670550" h="708818">
                  <a:moveTo>
                    <a:pt x="0" y="0"/>
                  </a:moveTo>
                  <a:lnTo>
                    <a:pt x="5670550" y="0"/>
                  </a:lnTo>
                  <a:lnTo>
                    <a:pt x="5670550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9525"/>
              <a:ext cx="5670550" cy="7183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125"/>
                </a:lnSpc>
              </a:pPr>
              <a:r>
                <a:rPr lang="en-US" sz="3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UBER Case Study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858299" y="3170039"/>
            <a:ext cx="647402" cy="647402"/>
            <a:chOff x="0" y="0"/>
            <a:chExt cx="863203" cy="863203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9969399" y="3227934"/>
            <a:ext cx="425203" cy="531614"/>
            <a:chOff x="0" y="0"/>
            <a:chExt cx="566937" cy="70881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66675"/>
              <a:ext cx="566937" cy="6421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2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0784456" y="3174801"/>
            <a:ext cx="4252912" cy="531614"/>
            <a:chOff x="0" y="0"/>
            <a:chExt cx="5670550" cy="70881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5670550" cy="708818"/>
            </a:xfrm>
            <a:custGeom>
              <a:avLst/>
              <a:gdLst/>
              <a:ahLst/>
              <a:cxnLst/>
              <a:rect l="l" t="t" r="r" b="b"/>
              <a:pathLst>
                <a:path w="5670550" h="708818">
                  <a:moveTo>
                    <a:pt x="0" y="0"/>
                  </a:moveTo>
                  <a:lnTo>
                    <a:pt x="5670550" y="0"/>
                  </a:lnTo>
                  <a:lnTo>
                    <a:pt x="5670550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9525"/>
              <a:ext cx="5670550" cy="7183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125"/>
                </a:lnSpc>
              </a:pPr>
              <a:r>
                <a:rPr lang="en-US" sz="3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Project Objectives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564703" y="4729311"/>
            <a:ext cx="647402" cy="647402"/>
            <a:chOff x="0" y="0"/>
            <a:chExt cx="863203" cy="863203"/>
          </a:xfrm>
        </p:grpSpPr>
        <p:sp>
          <p:nvSpPr>
            <p:cNvPr id="27" name="Freeform 27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id="28" name="Freeform 28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grpSp>
        <p:nvGrpSpPr>
          <p:cNvPr id="29" name="Group 29"/>
          <p:cNvGrpSpPr/>
          <p:nvPr/>
        </p:nvGrpSpPr>
        <p:grpSpPr>
          <a:xfrm>
            <a:off x="1675803" y="4787205"/>
            <a:ext cx="425202" cy="531614"/>
            <a:chOff x="0" y="0"/>
            <a:chExt cx="566937" cy="708818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66675"/>
              <a:ext cx="566937" cy="6421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3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2490860" y="4734074"/>
            <a:ext cx="7088684" cy="1063229"/>
            <a:chOff x="0" y="0"/>
            <a:chExt cx="9451578" cy="1417638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9451578" cy="1417638"/>
            </a:xfrm>
            <a:custGeom>
              <a:avLst/>
              <a:gdLst/>
              <a:ahLst/>
              <a:cxnLst/>
              <a:rect l="l" t="t" r="r" b="b"/>
              <a:pathLst>
                <a:path w="9451578" h="1417638">
                  <a:moveTo>
                    <a:pt x="0" y="0"/>
                  </a:moveTo>
                  <a:lnTo>
                    <a:pt x="9451578" y="0"/>
                  </a:lnTo>
                  <a:lnTo>
                    <a:pt x="9451578" y="1417638"/>
                  </a:lnTo>
                  <a:lnTo>
                    <a:pt x="0" y="14176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9525"/>
              <a:ext cx="9451578" cy="14271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125"/>
                </a:lnSpc>
              </a:pPr>
              <a:r>
                <a:rPr lang="en-US" sz="3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Repository Scanning &amp; Data Collection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9858299" y="4729311"/>
            <a:ext cx="647402" cy="647402"/>
            <a:chOff x="0" y="0"/>
            <a:chExt cx="863203" cy="863203"/>
          </a:xfrm>
        </p:grpSpPr>
        <p:sp>
          <p:nvSpPr>
            <p:cNvPr id="36" name="Freeform 36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id="37" name="Freeform 37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grpSp>
        <p:nvGrpSpPr>
          <p:cNvPr id="38" name="Group 38"/>
          <p:cNvGrpSpPr/>
          <p:nvPr/>
        </p:nvGrpSpPr>
        <p:grpSpPr>
          <a:xfrm>
            <a:off x="9969399" y="4787205"/>
            <a:ext cx="425203" cy="531614"/>
            <a:chOff x="0" y="0"/>
            <a:chExt cx="566937" cy="708818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0" name="TextBox 40"/>
            <p:cNvSpPr txBox="1"/>
            <p:nvPr/>
          </p:nvSpPr>
          <p:spPr>
            <a:xfrm>
              <a:off x="0" y="66675"/>
              <a:ext cx="566937" cy="6421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4</a:t>
              </a:r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10784456" y="4734074"/>
            <a:ext cx="5420674" cy="642640"/>
            <a:chOff x="0" y="0"/>
            <a:chExt cx="7227565" cy="856853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7227564" cy="856853"/>
            </a:xfrm>
            <a:custGeom>
              <a:avLst/>
              <a:gdLst/>
              <a:ahLst/>
              <a:cxnLst/>
              <a:rect l="l" t="t" r="r" b="b"/>
              <a:pathLst>
                <a:path w="7227564" h="856853">
                  <a:moveTo>
                    <a:pt x="0" y="0"/>
                  </a:moveTo>
                  <a:lnTo>
                    <a:pt x="7227564" y="0"/>
                  </a:lnTo>
                  <a:lnTo>
                    <a:pt x="7227564" y="856853"/>
                  </a:lnTo>
                  <a:lnTo>
                    <a:pt x="0" y="8568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3" name="TextBox 43"/>
            <p:cNvSpPr txBox="1"/>
            <p:nvPr/>
          </p:nvSpPr>
          <p:spPr>
            <a:xfrm>
              <a:off x="0" y="-9525"/>
              <a:ext cx="7227565" cy="86637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125"/>
                </a:lnSpc>
              </a:pPr>
              <a:r>
                <a:rPr lang="en-US" sz="3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Intelligent File Splitting</a:t>
              </a:r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1564703" y="6394996"/>
            <a:ext cx="647402" cy="647403"/>
            <a:chOff x="0" y="0"/>
            <a:chExt cx="863203" cy="863203"/>
          </a:xfrm>
        </p:grpSpPr>
        <p:sp>
          <p:nvSpPr>
            <p:cNvPr id="45" name="Freeform 45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id="46" name="Freeform 46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grpSp>
        <p:nvGrpSpPr>
          <p:cNvPr id="47" name="Group 47"/>
          <p:cNvGrpSpPr/>
          <p:nvPr/>
        </p:nvGrpSpPr>
        <p:grpSpPr>
          <a:xfrm>
            <a:off x="1675803" y="6452890"/>
            <a:ext cx="425202" cy="531614"/>
            <a:chOff x="0" y="0"/>
            <a:chExt cx="566937" cy="708818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9" name="TextBox 49"/>
            <p:cNvSpPr txBox="1"/>
            <p:nvPr/>
          </p:nvSpPr>
          <p:spPr>
            <a:xfrm>
              <a:off x="0" y="66675"/>
              <a:ext cx="566937" cy="6421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5</a:t>
              </a:r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2490860" y="6399759"/>
            <a:ext cx="7088684" cy="1063229"/>
            <a:chOff x="0" y="0"/>
            <a:chExt cx="9451578" cy="1417638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9451578" cy="1417638"/>
            </a:xfrm>
            <a:custGeom>
              <a:avLst/>
              <a:gdLst/>
              <a:ahLst/>
              <a:cxnLst/>
              <a:rect l="l" t="t" r="r" b="b"/>
              <a:pathLst>
                <a:path w="9451578" h="1417638">
                  <a:moveTo>
                    <a:pt x="0" y="0"/>
                  </a:moveTo>
                  <a:lnTo>
                    <a:pt x="9451578" y="0"/>
                  </a:lnTo>
                  <a:lnTo>
                    <a:pt x="9451578" y="1417638"/>
                  </a:lnTo>
                  <a:lnTo>
                    <a:pt x="0" y="14176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2" name="TextBox 52"/>
            <p:cNvSpPr txBox="1"/>
            <p:nvPr/>
          </p:nvSpPr>
          <p:spPr>
            <a:xfrm>
              <a:off x="0" y="-9525"/>
              <a:ext cx="9451578" cy="14271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125"/>
                </a:lnSpc>
              </a:pPr>
              <a:r>
                <a:rPr lang="en-US" sz="3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Generating Descriptions for Developers</a:t>
              </a:r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9858299" y="6394996"/>
            <a:ext cx="647402" cy="647403"/>
            <a:chOff x="0" y="0"/>
            <a:chExt cx="863203" cy="863203"/>
          </a:xfrm>
        </p:grpSpPr>
        <p:sp>
          <p:nvSpPr>
            <p:cNvPr id="54" name="Freeform 54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id="55" name="Freeform 55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grpSp>
        <p:nvGrpSpPr>
          <p:cNvPr id="56" name="Group 56"/>
          <p:cNvGrpSpPr/>
          <p:nvPr/>
        </p:nvGrpSpPr>
        <p:grpSpPr>
          <a:xfrm>
            <a:off x="9969399" y="6452890"/>
            <a:ext cx="425203" cy="531614"/>
            <a:chOff x="0" y="0"/>
            <a:chExt cx="566937" cy="708818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8" name="TextBox 58"/>
            <p:cNvSpPr txBox="1"/>
            <p:nvPr/>
          </p:nvSpPr>
          <p:spPr>
            <a:xfrm>
              <a:off x="0" y="66675"/>
              <a:ext cx="566937" cy="6421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6</a:t>
              </a:r>
            </a:p>
          </p:txBody>
        </p:sp>
      </p:grpSp>
      <p:grpSp>
        <p:nvGrpSpPr>
          <p:cNvPr id="59" name="Group 59"/>
          <p:cNvGrpSpPr/>
          <p:nvPr/>
        </p:nvGrpSpPr>
        <p:grpSpPr>
          <a:xfrm>
            <a:off x="10784456" y="6399759"/>
            <a:ext cx="6215668" cy="1151842"/>
            <a:chOff x="0" y="0"/>
            <a:chExt cx="8287557" cy="1535790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8287557" cy="1535790"/>
            </a:xfrm>
            <a:custGeom>
              <a:avLst/>
              <a:gdLst/>
              <a:ahLst/>
              <a:cxnLst/>
              <a:rect l="l" t="t" r="r" b="b"/>
              <a:pathLst>
                <a:path w="8287557" h="1535790">
                  <a:moveTo>
                    <a:pt x="0" y="0"/>
                  </a:moveTo>
                  <a:lnTo>
                    <a:pt x="8287557" y="0"/>
                  </a:lnTo>
                  <a:lnTo>
                    <a:pt x="8287557" y="1535790"/>
                  </a:lnTo>
                  <a:lnTo>
                    <a:pt x="0" y="1535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1" name="TextBox 61"/>
            <p:cNvSpPr txBox="1"/>
            <p:nvPr/>
          </p:nvSpPr>
          <p:spPr>
            <a:xfrm>
              <a:off x="0" y="-9525"/>
              <a:ext cx="8287557" cy="154531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125"/>
                </a:lnSpc>
              </a:pPr>
              <a:r>
                <a:rPr lang="en-US" sz="3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New Microservices Architecture</a:t>
              </a:r>
            </a:p>
          </p:txBody>
        </p:sp>
      </p:grpSp>
      <p:grpSp>
        <p:nvGrpSpPr>
          <p:cNvPr id="62" name="Group 62"/>
          <p:cNvGrpSpPr/>
          <p:nvPr/>
        </p:nvGrpSpPr>
        <p:grpSpPr>
          <a:xfrm>
            <a:off x="1564703" y="8060680"/>
            <a:ext cx="647402" cy="647403"/>
            <a:chOff x="0" y="0"/>
            <a:chExt cx="863203" cy="863203"/>
          </a:xfrm>
        </p:grpSpPr>
        <p:sp>
          <p:nvSpPr>
            <p:cNvPr id="63" name="Freeform 63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id="64" name="Freeform 64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grpSp>
        <p:nvGrpSpPr>
          <p:cNvPr id="65" name="Group 65"/>
          <p:cNvGrpSpPr/>
          <p:nvPr/>
        </p:nvGrpSpPr>
        <p:grpSpPr>
          <a:xfrm>
            <a:off x="1675803" y="8118574"/>
            <a:ext cx="425202" cy="531614"/>
            <a:chOff x="0" y="0"/>
            <a:chExt cx="566937" cy="708818"/>
          </a:xfrm>
        </p:grpSpPr>
        <p:sp>
          <p:nvSpPr>
            <p:cNvPr id="66" name="Freeform 66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7" name="TextBox 67"/>
            <p:cNvSpPr txBox="1"/>
            <p:nvPr/>
          </p:nvSpPr>
          <p:spPr>
            <a:xfrm>
              <a:off x="0" y="66675"/>
              <a:ext cx="566937" cy="6421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7</a:t>
              </a:r>
            </a:p>
          </p:txBody>
        </p:sp>
      </p:grpSp>
      <p:grpSp>
        <p:nvGrpSpPr>
          <p:cNvPr id="68" name="Group 68"/>
          <p:cNvGrpSpPr/>
          <p:nvPr/>
        </p:nvGrpSpPr>
        <p:grpSpPr>
          <a:xfrm>
            <a:off x="2490860" y="8065442"/>
            <a:ext cx="5219849" cy="531614"/>
            <a:chOff x="0" y="0"/>
            <a:chExt cx="6959798" cy="708818"/>
          </a:xfrm>
        </p:grpSpPr>
        <p:sp>
          <p:nvSpPr>
            <p:cNvPr id="69" name="Freeform 69"/>
            <p:cNvSpPr/>
            <p:nvPr/>
          </p:nvSpPr>
          <p:spPr>
            <a:xfrm>
              <a:off x="0" y="0"/>
              <a:ext cx="6959798" cy="708818"/>
            </a:xfrm>
            <a:custGeom>
              <a:avLst/>
              <a:gdLst/>
              <a:ahLst/>
              <a:cxnLst/>
              <a:rect l="l" t="t" r="r" b="b"/>
              <a:pathLst>
                <a:path w="6959798" h="708818">
                  <a:moveTo>
                    <a:pt x="0" y="0"/>
                  </a:moveTo>
                  <a:lnTo>
                    <a:pt x="6959798" y="0"/>
                  </a:lnTo>
                  <a:lnTo>
                    <a:pt x="6959798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0" name="TextBox 70"/>
            <p:cNvSpPr txBox="1"/>
            <p:nvPr/>
          </p:nvSpPr>
          <p:spPr>
            <a:xfrm>
              <a:off x="0" y="-9525"/>
              <a:ext cx="6959798" cy="7183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125"/>
                </a:lnSpc>
              </a:pPr>
              <a:r>
                <a:rPr lang="en-US" sz="3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Consolidated PDF Report</a:t>
              </a:r>
            </a:p>
          </p:txBody>
        </p:sp>
      </p:grpSp>
      <p:grpSp>
        <p:nvGrpSpPr>
          <p:cNvPr id="71" name="Group 71"/>
          <p:cNvGrpSpPr/>
          <p:nvPr/>
        </p:nvGrpSpPr>
        <p:grpSpPr>
          <a:xfrm>
            <a:off x="9858299" y="8060680"/>
            <a:ext cx="647402" cy="647403"/>
            <a:chOff x="0" y="0"/>
            <a:chExt cx="863203" cy="863203"/>
          </a:xfrm>
        </p:grpSpPr>
        <p:sp>
          <p:nvSpPr>
            <p:cNvPr id="72" name="Freeform 72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id="73" name="Freeform 73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grpSp>
        <p:nvGrpSpPr>
          <p:cNvPr id="74" name="Group 74"/>
          <p:cNvGrpSpPr/>
          <p:nvPr/>
        </p:nvGrpSpPr>
        <p:grpSpPr>
          <a:xfrm>
            <a:off x="9969399" y="8118574"/>
            <a:ext cx="425203" cy="531614"/>
            <a:chOff x="0" y="0"/>
            <a:chExt cx="566937" cy="708818"/>
          </a:xfrm>
        </p:grpSpPr>
        <p:sp>
          <p:nvSpPr>
            <p:cNvPr id="75" name="Freeform 75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6" name="TextBox 76"/>
            <p:cNvSpPr txBox="1"/>
            <p:nvPr/>
          </p:nvSpPr>
          <p:spPr>
            <a:xfrm>
              <a:off x="0" y="66675"/>
              <a:ext cx="566937" cy="6421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8</a:t>
              </a:r>
            </a:p>
          </p:txBody>
        </p:sp>
      </p:grpSp>
      <p:grpSp>
        <p:nvGrpSpPr>
          <p:cNvPr id="77" name="Group 77"/>
          <p:cNvGrpSpPr/>
          <p:nvPr/>
        </p:nvGrpSpPr>
        <p:grpSpPr>
          <a:xfrm>
            <a:off x="10784456" y="8065442"/>
            <a:ext cx="4252912" cy="531614"/>
            <a:chOff x="0" y="0"/>
            <a:chExt cx="5670550" cy="708818"/>
          </a:xfrm>
        </p:grpSpPr>
        <p:sp>
          <p:nvSpPr>
            <p:cNvPr id="78" name="Freeform 78"/>
            <p:cNvSpPr/>
            <p:nvPr/>
          </p:nvSpPr>
          <p:spPr>
            <a:xfrm>
              <a:off x="0" y="0"/>
              <a:ext cx="5670550" cy="708818"/>
            </a:xfrm>
            <a:custGeom>
              <a:avLst/>
              <a:gdLst/>
              <a:ahLst/>
              <a:cxnLst/>
              <a:rect l="l" t="t" r="r" b="b"/>
              <a:pathLst>
                <a:path w="5670550" h="708818">
                  <a:moveTo>
                    <a:pt x="0" y="0"/>
                  </a:moveTo>
                  <a:lnTo>
                    <a:pt x="5670550" y="0"/>
                  </a:lnTo>
                  <a:lnTo>
                    <a:pt x="5670550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9" name="TextBox 79"/>
            <p:cNvSpPr txBox="1"/>
            <p:nvPr/>
          </p:nvSpPr>
          <p:spPr>
            <a:xfrm>
              <a:off x="0" y="-9525"/>
              <a:ext cx="5670550" cy="7183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125"/>
                </a:lnSpc>
              </a:pPr>
              <a:r>
                <a:rPr lang="en-US" sz="3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Future Scope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5048547" y="354360"/>
            <a:ext cx="8190905" cy="4607421"/>
          </a:xfrm>
          <a:custGeom>
            <a:avLst/>
            <a:gdLst/>
            <a:ahLst/>
            <a:cxnLst/>
            <a:rect l="l" t="t" r="r" b="b"/>
            <a:pathLst>
              <a:path w="8190905" h="4607421">
                <a:moveTo>
                  <a:pt x="0" y="0"/>
                </a:moveTo>
                <a:lnTo>
                  <a:pt x="8190905" y="0"/>
                </a:lnTo>
                <a:lnTo>
                  <a:pt x="8190905" y="4607421"/>
                </a:lnTo>
                <a:lnTo>
                  <a:pt x="0" y="46074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5" b="-25"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955774" y="5770037"/>
            <a:ext cx="7088237" cy="885974"/>
            <a:chOff x="0" y="0"/>
            <a:chExt cx="9450983" cy="11812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9450983" cy="12098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UBER CASE STUDY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55774" y="7081213"/>
            <a:ext cx="16303526" cy="557018"/>
            <a:chOff x="0" y="0"/>
            <a:chExt cx="21738035" cy="74269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1738034" cy="742691"/>
            </a:xfrm>
            <a:custGeom>
              <a:avLst/>
              <a:gdLst/>
              <a:ahLst/>
              <a:cxnLst/>
              <a:rect l="l" t="t" r="r" b="b"/>
              <a:pathLst>
                <a:path w="21738034" h="742691">
                  <a:moveTo>
                    <a:pt x="0" y="0"/>
                  </a:moveTo>
                  <a:lnTo>
                    <a:pt x="21738034" y="0"/>
                  </a:lnTo>
                  <a:lnTo>
                    <a:pt x="21738034" y="742691"/>
                  </a:lnTo>
                  <a:lnTo>
                    <a:pt x="0" y="74269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14300"/>
              <a:ext cx="21738035" cy="85699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397"/>
                </a:lnSpc>
              </a:pPr>
              <a:r>
                <a:rPr lang="en-US" sz="2700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Facing scaling and complexity issues, Uber incrementally decomposed its monolith into microservices. 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55774" y="7853781"/>
            <a:ext cx="16303526" cy="1109468"/>
            <a:chOff x="0" y="0"/>
            <a:chExt cx="21738035" cy="147929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1738034" cy="1479291"/>
            </a:xfrm>
            <a:custGeom>
              <a:avLst/>
              <a:gdLst/>
              <a:ahLst/>
              <a:cxnLst/>
              <a:rect l="l" t="t" r="r" b="b"/>
              <a:pathLst>
                <a:path w="21738034" h="1479291">
                  <a:moveTo>
                    <a:pt x="0" y="0"/>
                  </a:moveTo>
                  <a:lnTo>
                    <a:pt x="21738034" y="0"/>
                  </a:lnTo>
                  <a:lnTo>
                    <a:pt x="21738034" y="1479291"/>
                  </a:lnTo>
                  <a:lnTo>
                    <a:pt x="0" y="147929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14300"/>
              <a:ext cx="21738035" cy="159359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397"/>
                </a:lnSpc>
              </a:pPr>
              <a:r>
                <a:rPr lang="en-US" sz="2700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Key lessons: modular design, robust monitoring, and operational readiness—enabling scalability, resilience, and agility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92238" y="864394"/>
            <a:ext cx="9781878" cy="1222772"/>
            <a:chOff x="0" y="0"/>
            <a:chExt cx="13042503" cy="163036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042503" cy="1630363"/>
            </a:xfrm>
            <a:custGeom>
              <a:avLst/>
              <a:gdLst/>
              <a:ahLst/>
              <a:cxnLst/>
              <a:rect l="l" t="t" r="r" b="b"/>
              <a:pathLst>
                <a:path w="13042503" h="1630363">
                  <a:moveTo>
                    <a:pt x="0" y="0"/>
                  </a:moveTo>
                  <a:lnTo>
                    <a:pt x="13042503" y="0"/>
                  </a:lnTo>
                  <a:lnTo>
                    <a:pt x="13042503" y="1630363"/>
                  </a:lnTo>
                  <a:lnTo>
                    <a:pt x="0" y="16303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3042503" cy="16779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9625"/>
                </a:lnSpc>
              </a:pPr>
              <a:r>
                <a:rPr lang="en-US" sz="7687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Project Objectives</a:t>
              </a:r>
            </a:p>
          </p:txBody>
        </p:sp>
      </p:grpSp>
      <p:sp>
        <p:nvSpPr>
          <p:cNvPr id="8" name="Freeform 8" descr="preencoded.png"/>
          <p:cNvSpPr/>
          <p:nvPr/>
        </p:nvSpPr>
        <p:spPr>
          <a:xfrm>
            <a:off x="992238" y="2654201"/>
            <a:ext cx="5434459" cy="1134070"/>
          </a:xfrm>
          <a:custGeom>
            <a:avLst/>
            <a:gdLst/>
            <a:ahLst/>
            <a:cxnLst/>
            <a:rect l="l" t="t" r="r" b="b"/>
            <a:pathLst>
              <a:path w="5434459" h="1134070">
                <a:moveTo>
                  <a:pt x="0" y="0"/>
                </a:moveTo>
                <a:lnTo>
                  <a:pt x="5434458" y="0"/>
                </a:lnTo>
                <a:lnTo>
                  <a:pt x="5434458" y="1134070"/>
                </a:lnTo>
                <a:lnTo>
                  <a:pt x="0" y="11340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5" r="-65"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1275755" y="4213472"/>
            <a:ext cx="4867424" cy="1328738"/>
            <a:chOff x="0" y="0"/>
            <a:chExt cx="6489898" cy="177165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489898" cy="1771650"/>
            </a:xfrm>
            <a:custGeom>
              <a:avLst/>
              <a:gdLst/>
              <a:ahLst/>
              <a:cxnLst/>
              <a:rect l="l" t="t" r="r" b="b"/>
              <a:pathLst>
                <a:path w="6489898" h="1771650">
                  <a:moveTo>
                    <a:pt x="0" y="0"/>
                  </a:moveTo>
                  <a:lnTo>
                    <a:pt x="6489898" y="0"/>
                  </a:lnTo>
                  <a:lnTo>
                    <a:pt x="6489898" y="1771650"/>
                  </a:lnTo>
                  <a:lnTo>
                    <a:pt x="0" y="17716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6489898" cy="17811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437"/>
                </a:lnSpc>
              </a:pPr>
              <a:r>
                <a:rPr lang="en-US" sz="2750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Understand and evaluate the structure of the monolithic application</a:t>
              </a:r>
            </a:p>
          </p:txBody>
        </p:sp>
      </p:grpSp>
      <p:sp>
        <p:nvSpPr>
          <p:cNvPr id="12" name="Freeform 12" descr="preencoded.png"/>
          <p:cNvSpPr/>
          <p:nvPr/>
        </p:nvSpPr>
        <p:spPr>
          <a:xfrm>
            <a:off x="6426696" y="2654201"/>
            <a:ext cx="5434459" cy="1134070"/>
          </a:xfrm>
          <a:custGeom>
            <a:avLst/>
            <a:gdLst/>
            <a:ahLst/>
            <a:cxnLst/>
            <a:rect l="l" t="t" r="r" b="b"/>
            <a:pathLst>
              <a:path w="5434459" h="1134070">
                <a:moveTo>
                  <a:pt x="0" y="0"/>
                </a:moveTo>
                <a:lnTo>
                  <a:pt x="5434459" y="0"/>
                </a:lnTo>
                <a:lnTo>
                  <a:pt x="5434459" y="1134070"/>
                </a:lnTo>
                <a:lnTo>
                  <a:pt x="0" y="11340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5" r="-65"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6710214" y="4213472"/>
            <a:ext cx="4867424" cy="885825"/>
            <a:chOff x="0" y="0"/>
            <a:chExt cx="6489898" cy="11811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489898" cy="1181100"/>
            </a:xfrm>
            <a:custGeom>
              <a:avLst/>
              <a:gdLst/>
              <a:ahLst/>
              <a:cxnLst/>
              <a:rect l="l" t="t" r="r" b="b"/>
              <a:pathLst>
                <a:path w="6489898" h="1181100">
                  <a:moveTo>
                    <a:pt x="0" y="0"/>
                  </a:moveTo>
                  <a:lnTo>
                    <a:pt x="6489898" y="0"/>
                  </a:lnTo>
                  <a:lnTo>
                    <a:pt x="6489898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9525"/>
              <a:ext cx="6489898" cy="11906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437"/>
                </a:lnSpc>
              </a:pPr>
              <a:r>
                <a:rPr lang="en-US" sz="2750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Identify logical service boundaries</a:t>
              </a:r>
            </a:p>
          </p:txBody>
        </p:sp>
      </p:grpSp>
      <p:sp>
        <p:nvSpPr>
          <p:cNvPr id="16" name="Freeform 16" descr="preencoded.png"/>
          <p:cNvSpPr/>
          <p:nvPr/>
        </p:nvSpPr>
        <p:spPr>
          <a:xfrm>
            <a:off x="11861155" y="2654201"/>
            <a:ext cx="5434459" cy="1134070"/>
          </a:xfrm>
          <a:custGeom>
            <a:avLst/>
            <a:gdLst/>
            <a:ahLst/>
            <a:cxnLst/>
            <a:rect l="l" t="t" r="r" b="b"/>
            <a:pathLst>
              <a:path w="5434459" h="1134070">
                <a:moveTo>
                  <a:pt x="0" y="0"/>
                </a:moveTo>
                <a:lnTo>
                  <a:pt x="5434459" y="0"/>
                </a:lnTo>
                <a:lnTo>
                  <a:pt x="5434459" y="1134070"/>
                </a:lnTo>
                <a:lnTo>
                  <a:pt x="0" y="11340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65" r="-65"/>
            </a:stretch>
          </a:blipFill>
        </p:spPr>
      </p:sp>
      <p:grpSp>
        <p:nvGrpSpPr>
          <p:cNvPr id="17" name="Group 17"/>
          <p:cNvGrpSpPr/>
          <p:nvPr/>
        </p:nvGrpSpPr>
        <p:grpSpPr>
          <a:xfrm>
            <a:off x="12144672" y="4213472"/>
            <a:ext cx="4867424" cy="885825"/>
            <a:chOff x="0" y="0"/>
            <a:chExt cx="6489898" cy="11811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489898" cy="1181100"/>
            </a:xfrm>
            <a:custGeom>
              <a:avLst/>
              <a:gdLst/>
              <a:ahLst/>
              <a:cxnLst/>
              <a:rect l="l" t="t" r="r" b="b"/>
              <a:pathLst>
                <a:path w="6489898" h="1181100">
                  <a:moveTo>
                    <a:pt x="0" y="0"/>
                  </a:moveTo>
                  <a:lnTo>
                    <a:pt x="6489898" y="0"/>
                  </a:lnTo>
                  <a:lnTo>
                    <a:pt x="6489898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9525"/>
              <a:ext cx="6489898" cy="11906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437"/>
                </a:lnSpc>
              </a:pPr>
              <a:r>
                <a:rPr lang="en-US" sz="2750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Propose a microservices-based structure</a:t>
              </a:r>
            </a:p>
          </p:txBody>
        </p:sp>
      </p:grpSp>
      <p:sp>
        <p:nvSpPr>
          <p:cNvPr id="20" name="Freeform 20" descr="preencoded.png"/>
          <p:cNvSpPr/>
          <p:nvPr/>
        </p:nvSpPr>
        <p:spPr>
          <a:xfrm>
            <a:off x="992238" y="6250930"/>
            <a:ext cx="5434459" cy="1134070"/>
          </a:xfrm>
          <a:custGeom>
            <a:avLst/>
            <a:gdLst/>
            <a:ahLst/>
            <a:cxnLst/>
            <a:rect l="l" t="t" r="r" b="b"/>
            <a:pathLst>
              <a:path w="5434459" h="1134070">
                <a:moveTo>
                  <a:pt x="0" y="0"/>
                </a:moveTo>
                <a:lnTo>
                  <a:pt x="5434458" y="0"/>
                </a:lnTo>
                <a:lnTo>
                  <a:pt x="5434458" y="1134070"/>
                </a:lnTo>
                <a:lnTo>
                  <a:pt x="0" y="113407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65" r="-65"/>
            </a:stretch>
          </a:blipFill>
        </p:spPr>
      </p:sp>
      <p:grpSp>
        <p:nvGrpSpPr>
          <p:cNvPr id="21" name="Group 21"/>
          <p:cNvGrpSpPr/>
          <p:nvPr/>
        </p:nvGrpSpPr>
        <p:grpSpPr>
          <a:xfrm>
            <a:off x="1275755" y="7810202"/>
            <a:ext cx="4867424" cy="1328738"/>
            <a:chOff x="0" y="0"/>
            <a:chExt cx="6489898" cy="177165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489898" cy="1771650"/>
            </a:xfrm>
            <a:custGeom>
              <a:avLst/>
              <a:gdLst/>
              <a:ahLst/>
              <a:cxnLst/>
              <a:rect l="l" t="t" r="r" b="b"/>
              <a:pathLst>
                <a:path w="6489898" h="1771650">
                  <a:moveTo>
                    <a:pt x="0" y="0"/>
                  </a:moveTo>
                  <a:lnTo>
                    <a:pt x="6489898" y="0"/>
                  </a:lnTo>
                  <a:lnTo>
                    <a:pt x="6489898" y="1771650"/>
                  </a:lnTo>
                  <a:lnTo>
                    <a:pt x="0" y="17716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9525"/>
              <a:ext cx="6489898" cy="17811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437"/>
                </a:lnSpc>
              </a:pPr>
              <a:r>
                <a:rPr lang="en-US" sz="2750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Automate documentation and folder generation using LLMs</a:t>
              </a:r>
            </a:p>
          </p:txBody>
        </p:sp>
      </p:grpSp>
      <p:sp>
        <p:nvSpPr>
          <p:cNvPr id="24" name="Freeform 24" descr="preencoded.png"/>
          <p:cNvSpPr/>
          <p:nvPr/>
        </p:nvSpPr>
        <p:spPr>
          <a:xfrm>
            <a:off x="6426696" y="6250930"/>
            <a:ext cx="5434459" cy="1134070"/>
          </a:xfrm>
          <a:custGeom>
            <a:avLst/>
            <a:gdLst/>
            <a:ahLst/>
            <a:cxnLst/>
            <a:rect l="l" t="t" r="r" b="b"/>
            <a:pathLst>
              <a:path w="5434459" h="1134070">
                <a:moveTo>
                  <a:pt x="0" y="0"/>
                </a:moveTo>
                <a:lnTo>
                  <a:pt x="5434459" y="0"/>
                </a:lnTo>
                <a:lnTo>
                  <a:pt x="5434459" y="1134070"/>
                </a:lnTo>
                <a:lnTo>
                  <a:pt x="0" y="113407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65" r="-65"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6710214" y="7810202"/>
            <a:ext cx="4867424" cy="1328738"/>
            <a:chOff x="0" y="0"/>
            <a:chExt cx="6489898" cy="177165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6489898" cy="1771650"/>
            </a:xfrm>
            <a:custGeom>
              <a:avLst/>
              <a:gdLst/>
              <a:ahLst/>
              <a:cxnLst/>
              <a:rect l="l" t="t" r="r" b="b"/>
              <a:pathLst>
                <a:path w="6489898" h="1771650">
                  <a:moveTo>
                    <a:pt x="0" y="0"/>
                  </a:moveTo>
                  <a:lnTo>
                    <a:pt x="6489898" y="0"/>
                  </a:lnTo>
                  <a:lnTo>
                    <a:pt x="6489898" y="1771650"/>
                  </a:lnTo>
                  <a:lnTo>
                    <a:pt x="0" y="17716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9525"/>
              <a:ext cx="6489898" cy="17811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437"/>
                </a:lnSpc>
              </a:pPr>
              <a:r>
                <a:rPr lang="en-US" sz="2750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Deliver a structured PDF and folder layout for developers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992238" y="1068289"/>
            <a:ext cx="9445526" cy="3484810"/>
            <a:chOff x="0" y="0"/>
            <a:chExt cx="12594035" cy="464641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94035" cy="4646413"/>
            </a:xfrm>
            <a:custGeom>
              <a:avLst/>
              <a:gdLst/>
              <a:ahLst/>
              <a:cxnLst/>
              <a:rect l="l" t="t" r="r" b="b"/>
              <a:pathLst>
                <a:path w="12594035" h="4646413">
                  <a:moveTo>
                    <a:pt x="0" y="0"/>
                  </a:moveTo>
                  <a:lnTo>
                    <a:pt x="12594035" y="0"/>
                  </a:lnTo>
                  <a:lnTo>
                    <a:pt x="12594035" y="4646413"/>
                  </a:lnTo>
                  <a:lnTo>
                    <a:pt x="0" y="46464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12594035" cy="46940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9125"/>
                </a:lnSpc>
              </a:pPr>
              <a:r>
                <a:rPr lang="en-US" sz="7312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Repository Scanning &amp; Data Collection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92238" y="4957019"/>
            <a:ext cx="9445526" cy="554347"/>
            <a:chOff x="0" y="0"/>
            <a:chExt cx="12594035" cy="73912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594035" cy="739129"/>
            </a:xfrm>
            <a:custGeom>
              <a:avLst/>
              <a:gdLst/>
              <a:ahLst/>
              <a:cxnLst/>
              <a:rect l="l" t="t" r="r" b="b"/>
              <a:pathLst>
                <a:path w="12594035" h="739129">
                  <a:moveTo>
                    <a:pt x="0" y="0"/>
                  </a:moveTo>
                  <a:lnTo>
                    <a:pt x="12594035" y="0"/>
                  </a:lnTo>
                  <a:lnTo>
                    <a:pt x="12594035" y="739129"/>
                  </a:lnTo>
                  <a:lnTo>
                    <a:pt x="0" y="73912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23825"/>
              <a:ext cx="12594035" cy="86295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407194" lvl="1" indent="-203597" algn="l">
                <a:lnSpc>
                  <a:spcPts val="4418"/>
                </a:lnSpc>
                <a:buFont typeface="Arial"/>
                <a:buChar char="•"/>
              </a:pPr>
              <a:r>
                <a:rPr lang="en-US" sz="2700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Scanned all files from the original monolithic repository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92238" y="5589835"/>
            <a:ext cx="9445526" cy="554347"/>
            <a:chOff x="0" y="0"/>
            <a:chExt cx="12594035" cy="73912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594035" cy="739129"/>
            </a:xfrm>
            <a:custGeom>
              <a:avLst/>
              <a:gdLst/>
              <a:ahLst/>
              <a:cxnLst/>
              <a:rect l="l" t="t" r="r" b="b"/>
              <a:pathLst>
                <a:path w="12594035" h="739129">
                  <a:moveTo>
                    <a:pt x="0" y="0"/>
                  </a:moveTo>
                  <a:lnTo>
                    <a:pt x="12594035" y="0"/>
                  </a:lnTo>
                  <a:lnTo>
                    <a:pt x="12594035" y="739129"/>
                  </a:lnTo>
                  <a:lnTo>
                    <a:pt x="0" y="73912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23825"/>
              <a:ext cx="12594035" cy="86295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407194" lvl="1" indent="-203597" algn="l">
                <a:lnSpc>
                  <a:spcPts val="4418"/>
                </a:lnSpc>
                <a:buFont typeface="Arial"/>
                <a:buChar char="•"/>
              </a:pPr>
              <a:r>
                <a:rPr lang="en-US" sz="2700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Report: file names, paths, and sizes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92238" y="6222652"/>
            <a:ext cx="9445526" cy="554347"/>
            <a:chOff x="0" y="0"/>
            <a:chExt cx="12594035" cy="73912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594035" cy="739129"/>
            </a:xfrm>
            <a:custGeom>
              <a:avLst/>
              <a:gdLst/>
              <a:ahLst/>
              <a:cxnLst/>
              <a:rect l="l" t="t" r="r" b="b"/>
              <a:pathLst>
                <a:path w="12594035" h="739129">
                  <a:moveTo>
                    <a:pt x="0" y="0"/>
                  </a:moveTo>
                  <a:lnTo>
                    <a:pt x="12594035" y="0"/>
                  </a:lnTo>
                  <a:lnTo>
                    <a:pt x="12594035" y="739129"/>
                  </a:lnTo>
                  <a:lnTo>
                    <a:pt x="0" y="73912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23825"/>
              <a:ext cx="12594035" cy="86295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407194" lvl="1" indent="-203597" algn="l">
                <a:lnSpc>
                  <a:spcPts val="4418"/>
                </a:lnSpc>
                <a:buFont typeface="Arial"/>
                <a:buChar char="•"/>
              </a:pPr>
              <a:r>
                <a:rPr lang="en-US" sz="2700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Prepared inputs for service-splitting logic using JSON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92238" y="7064276"/>
            <a:ext cx="9445526" cy="2154436"/>
            <a:chOff x="0" y="0"/>
            <a:chExt cx="12594035" cy="287258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2594035" cy="2872582"/>
            </a:xfrm>
            <a:custGeom>
              <a:avLst/>
              <a:gdLst/>
              <a:ahLst/>
              <a:cxnLst/>
              <a:rect l="l" t="t" r="r" b="b"/>
              <a:pathLst>
                <a:path w="12594035" h="2872582">
                  <a:moveTo>
                    <a:pt x="0" y="0"/>
                  </a:moveTo>
                  <a:lnTo>
                    <a:pt x="12594035" y="0"/>
                  </a:lnTo>
                  <a:lnTo>
                    <a:pt x="12594035" y="2872582"/>
                  </a:lnTo>
                  <a:lnTo>
                    <a:pt x="0" y="2872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95250"/>
              <a:ext cx="12594035" cy="29678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187"/>
                </a:lnSpc>
              </a:pPr>
              <a:r>
                <a:rPr lang="en-US" sz="2625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 We scanned all files and metadata from the monolithic repository. Next a detailed report was generated including file names and sizes. JSON format was used to prepare inputs for service splitting logic.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11784360" y="1871068"/>
            <a:ext cx="6149131" cy="6544716"/>
          </a:xfrm>
          <a:custGeom>
            <a:avLst/>
            <a:gdLst/>
            <a:ahLst/>
            <a:cxnLst/>
            <a:rect l="l" t="t" r="r" b="b"/>
            <a:pathLst>
              <a:path w="6149131" h="6544716">
                <a:moveTo>
                  <a:pt x="0" y="0"/>
                </a:moveTo>
                <a:lnTo>
                  <a:pt x="6149131" y="0"/>
                </a:lnTo>
                <a:lnTo>
                  <a:pt x="6149131" y="6544716"/>
                </a:lnTo>
                <a:lnTo>
                  <a:pt x="0" y="65447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" r="-1"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992238" y="2131367"/>
            <a:ext cx="9445526" cy="2717594"/>
            <a:chOff x="0" y="0"/>
            <a:chExt cx="12594035" cy="362345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94035" cy="3623458"/>
            </a:xfrm>
            <a:custGeom>
              <a:avLst/>
              <a:gdLst/>
              <a:ahLst/>
              <a:cxnLst/>
              <a:rect l="l" t="t" r="r" b="b"/>
              <a:pathLst>
                <a:path w="12594035" h="3623458">
                  <a:moveTo>
                    <a:pt x="0" y="0"/>
                  </a:moveTo>
                  <a:lnTo>
                    <a:pt x="12594035" y="0"/>
                  </a:lnTo>
                  <a:lnTo>
                    <a:pt x="12594035" y="3623458"/>
                  </a:lnTo>
                  <a:lnTo>
                    <a:pt x="0" y="362345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12594035" cy="367108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9625"/>
                </a:lnSpc>
              </a:pPr>
              <a:r>
                <a:rPr lang="en-US" sz="7687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Intelligent File Splitting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92238" y="5002114"/>
            <a:ext cx="9445526" cy="2267545"/>
            <a:chOff x="0" y="0"/>
            <a:chExt cx="12594035" cy="302339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594035" cy="3023393"/>
            </a:xfrm>
            <a:custGeom>
              <a:avLst/>
              <a:gdLst/>
              <a:ahLst/>
              <a:cxnLst/>
              <a:rect l="l" t="t" r="r" b="b"/>
              <a:pathLst>
                <a:path w="12594035" h="3023393">
                  <a:moveTo>
                    <a:pt x="0" y="0"/>
                  </a:moveTo>
                  <a:lnTo>
                    <a:pt x="12594035" y="0"/>
                  </a:lnTo>
                  <a:lnTo>
                    <a:pt x="12594035" y="3023393"/>
                  </a:lnTo>
                  <a:lnTo>
                    <a:pt x="0" y="30233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04775"/>
              <a:ext cx="12594035" cy="31281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437"/>
                </a:lnSpc>
              </a:pPr>
              <a:r>
                <a:rPr lang="en-US" sz="2750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Analyzed each file for splitting based on logic, coupling, and structure.  Mapping original files to new paths. Each file was analyzed to determine whether it needed to be split. 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92238" y="7588597"/>
            <a:ext cx="9445526" cy="566886"/>
            <a:chOff x="0" y="0"/>
            <a:chExt cx="12594035" cy="75584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594035" cy="755848"/>
            </a:xfrm>
            <a:custGeom>
              <a:avLst/>
              <a:gdLst/>
              <a:ahLst/>
              <a:cxnLst/>
              <a:rect l="l" t="t" r="r" b="b"/>
              <a:pathLst>
                <a:path w="12594035" h="755848">
                  <a:moveTo>
                    <a:pt x="0" y="0"/>
                  </a:moveTo>
                  <a:lnTo>
                    <a:pt x="12594035" y="0"/>
                  </a:lnTo>
                  <a:lnTo>
                    <a:pt x="12594035" y="755848"/>
                  </a:lnTo>
                  <a:lnTo>
                    <a:pt x="0" y="7558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04775"/>
              <a:ext cx="12594035" cy="860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437"/>
                </a:lnSpc>
              </a:pPr>
              <a:r>
                <a:rPr lang="en-US" sz="2750" b="1" dirty="0">
                  <a:solidFill>
                    <a:srgbClr val="403C4E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Output</a:t>
              </a:r>
              <a:r>
                <a:rPr lang="en-US" sz="2750" dirty="0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: </a:t>
              </a:r>
              <a:r>
                <a:rPr lang="en-US" sz="2750" dirty="0" err="1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microservice_splits.json</a:t>
              </a:r>
              <a:endParaRPr lang="en-US" sz="2750" dirty="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5208091" y="692923"/>
            <a:ext cx="7871818" cy="3916264"/>
          </a:xfrm>
          <a:custGeom>
            <a:avLst/>
            <a:gdLst/>
            <a:ahLst/>
            <a:cxnLst/>
            <a:rect l="l" t="t" r="r" b="b"/>
            <a:pathLst>
              <a:path w="7871818" h="3916264">
                <a:moveTo>
                  <a:pt x="0" y="0"/>
                </a:moveTo>
                <a:lnTo>
                  <a:pt x="7871818" y="0"/>
                </a:lnTo>
                <a:lnTo>
                  <a:pt x="7871818" y="3916264"/>
                </a:lnTo>
                <a:lnTo>
                  <a:pt x="0" y="39162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7" b="-7"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785818" y="5502445"/>
            <a:ext cx="16716365" cy="1400771"/>
            <a:chOff x="0" y="0"/>
            <a:chExt cx="22288487" cy="186769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88486" cy="1867695"/>
            </a:xfrm>
            <a:custGeom>
              <a:avLst/>
              <a:gdLst/>
              <a:ahLst/>
              <a:cxnLst/>
              <a:rect l="l" t="t" r="r" b="b"/>
              <a:pathLst>
                <a:path w="22288486" h="1867695">
                  <a:moveTo>
                    <a:pt x="0" y="0"/>
                  </a:moveTo>
                  <a:lnTo>
                    <a:pt x="22288486" y="0"/>
                  </a:lnTo>
                  <a:lnTo>
                    <a:pt x="22288486" y="1867695"/>
                  </a:lnTo>
                  <a:lnTo>
                    <a:pt x="0" y="18676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2288487" cy="190579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8125"/>
                </a:lnSpc>
              </a:pPr>
              <a:r>
                <a:rPr lang="en-US" sz="6500" b="1">
                  <a:solidFill>
                    <a:srgbClr val="403C4E"/>
                  </a:solidFill>
                  <a:latin typeface="Merriweather Bold"/>
                  <a:ea typeface="Merriweather Bold"/>
                  <a:cs typeface="Merriweather Bold"/>
                  <a:sym typeface="Merriweather Bold"/>
                </a:rPr>
                <a:t>Generating Descriptions for Developers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28700" y="6903216"/>
            <a:ext cx="16303526" cy="559402"/>
            <a:chOff x="0" y="0"/>
            <a:chExt cx="21738035" cy="74586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1738034" cy="745869"/>
            </a:xfrm>
            <a:custGeom>
              <a:avLst/>
              <a:gdLst/>
              <a:ahLst/>
              <a:cxnLst/>
              <a:rect l="l" t="t" r="r" b="b"/>
              <a:pathLst>
                <a:path w="21738034" h="745869">
                  <a:moveTo>
                    <a:pt x="0" y="0"/>
                  </a:moveTo>
                  <a:lnTo>
                    <a:pt x="21738034" y="0"/>
                  </a:lnTo>
                  <a:lnTo>
                    <a:pt x="21738034" y="745869"/>
                  </a:lnTo>
                  <a:lnTo>
                    <a:pt x="0" y="7458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14300"/>
              <a:ext cx="21738035" cy="86016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378"/>
                </a:lnSpc>
              </a:pPr>
              <a:r>
                <a:rPr lang="en-US" sz="2700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A clear description to be generated for each new file. 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28700" y="7656138"/>
            <a:ext cx="16303526" cy="559402"/>
            <a:chOff x="0" y="0"/>
            <a:chExt cx="21738035" cy="74586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1738034" cy="745869"/>
            </a:xfrm>
            <a:custGeom>
              <a:avLst/>
              <a:gdLst/>
              <a:ahLst/>
              <a:cxnLst/>
              <a:rect l="l" t="t" r="r" b="b"/>
              <a:pathLst>
                <a:path w="21738034" h="745869">
                  <a:moveTo>
                    <a:pt x="0" y="0"/>
                  </a:moveTo>
                  <a:lnTo>
                    <a:pt x="21738034" y="0"/>
                  </a:lnTo>
                  <a:lnTo>
                    <a:pt x="21738034" y="745869"/>
                  </a:lnTo>
                  <a:lnTo>
                    <a:pt x="0" y="7458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14300"/>
              <a:ext cx="21738035" cy="86016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378"/>
                </a:lnSpc>
              </a:pPr>
              <a:r>
                <a:rPr lang="en-US" sz="2700" b="1">
                  <a:solidFill>
                    <a:srgbClr val="403C4E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Purpose:</a:t>
              </a:r>
              <a:r>
                <a:rPr lang="en-US" sz="2700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 Help developers understand the responsibility of each microservice module. 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28700" y="8409059"/>
            <a:ext cx="16303526" cy="559402"/>
            <a:chOff x="0" y="0"/>
            <a:chExt cx="21738035" cy="74586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1738034" cy="745869"/>
            </a:xfrm>
            <a:custGeom>
              <a:avLst/>
              <a:gdLst/>
              <a:ahLst/>
              <a:cxnLst/>
              <a:rect l="l" t="t" r="r" b="b"/>
              <a:pathLst>
                <a:path w="21738034" h="745869">
                  <a:moveTo>
                    <a:pt x="0" y="0"/>
                  </a:moveTo>
                  <a:lnTo>
                    <a:pt x="21738034" y="0"/>
                  </a:lnTo>
                  <a:lnTo>
                    <a:pt x="21738034" y="745869"/>
                  </a:lnTo>
                  <a:lnTo>
                    <a:pt x="0" y="7458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14300"/>
              <a:ext cx="21738035" cy="86016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378"/>
                </a:lnSpc>
              </a:pPr>
              <a:r>
                <a:rPr lang="en-US" sz="2700" b="1">
                  <a:solidFill>
                    <a:srgbClr val="403C4E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Output:</a:t>
              </a:r>
              <a:r>
                <a:rPr lang="en-US" sz="2700">
                  <a:solidFill>
                    <a:srgbClr val="403C4E"/>
                  </a:solidFill>
                  <a:latin typeface="Open Sans"/>
                  <a:ea typeface="Open Sans"/>
                  <a:cs typeface="Open Sans"/>
                  <a:sym typeface="Open Sans"/>
                </a:rPr>
                <a:t> file_descriptions.json having human-readable summaries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525</Words>
  <Application>Microsoft Office PowerPoint</Application>
  <PresentationFormat>Custom</PresentationFormat>
  <Paragraphs>103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Merriweather Bold</vt:lpstr>
      <vt:lpstr>Calibri</vt:lpstr>
      <vt:lpstr>Open Sans Bold</vt:lpstr>
      <vt:lpstr>Open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 Track.pptx</dc:title>
  <dc:creator>SHUBHAM</dc:creator>
  <cp:lastModifiedBy>Shubham Tulsyan</cp:lastModifiedBy>
  <cp:revision>3</cp:revision>
  <dcterms:created xsi:type="dcterms:W3CDTF">2006-08-16T00:00:00Z</dcterms:created>
  <dcterms:modified xsi:type="dcterms:W3CDTF">2025-04-07T19:37:53Z</dcterms:modified>
  <dc:identifier>DAGj-atneTE</dc:identifier>
</cp:coreProperties>
</file>

<file path=docProps/thumbnail.jpeg>
</file>